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6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666666666666666E-2"/>
                  <c:y val="-0.13425925925925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CF-440E-9FC1-1C244791F7F6}"/>
                </c:ext>
              </c:extLst>
            </c:dLbl>
            <c:dLbl>
              <c:idx val="1"/>
              <c:layout>
                <c:manualLayout>
                  <c:x val="0"/>
                  <c:y val="-9.2592592592592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CF-440E-9FC1-1C244791F7F6}"/>
                </c:ext>
              </c:extLst>
            </c:dLbl>
            <c:dLbl>
              <c:idx val="2"/>
              <c:layout>
                <c:manualLayout>
                  <c:x val="-5.0925337632079971E-17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CF-440E-9FC1-1C244791F7F6}"/>
                </c:ext>
              </c:extLst>
            </c:dLbl>
            <c:dLbl>
              <c:idx val="3"/>
              <c:layout>
                <c:manualLayout>
                  <c:x val="1.66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CF-440E-9FC1-1C244791F7F6}"/>
                </c:ext>
              </c:extLst>
            </c:dLbl>
            <c:dLbl>
              <c:idx val="4"/>
              <c:layout>
                <c:manualLayout>
                  <c:x val="-4.7222222222222325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CF-440E-9FC1-1C244791F7F6}"/>
                </c:ext>
              </c:extLst>
            </c:dLbl>
            <c:dLbl>
              <c:idx val="5"/>
              <c:layout>
                <c:manualLayout>
                  <c:x val="0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F-440E-9FC1-1C244791F7F6}"/>
                </c:ext>
              </c:extLst>
            </c:dLbl>
            <c:dLbl>
              <c:idx val="6"/>
              <c:layout>
                <c:manualLayout>
                  <c:x val="5.5361804748710088E-3"/>
                  <c:y val="7.9476043306930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CF-440E-9FC1-1C244791F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Hoja1!$B$5:$B$11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Hoja1!$C$5:$C$11</c:f>
              <c:numCache>
                <c:formatCode>0%</c:formatCode>
                <c:ptCount val="7"/>
                <c:pt idx="0" formatCode="0.0%">
                  <c:v>8.0000000000000002E-3</c:v>
                </c:pt>
                <c:pt idx="1">
                  <c:v>0.02</c:v>
                </c:pt>
                <c:pt idx="2">
                  <c:v>0.03</c:v>
                </c:pt>
                <c:pt idx="3" formatCode="0.0%">
                  <c:v>3.7999999999999999E-2</c:v>
                </c:pt>
                <c:pt idx="4" formatCode="0.00%">
                  <c:v>5.3999999999999999E-2</c:v>
                </c:pt>
                <c:pt idx="5" formatCode="0.00%">
                  <c:v>5.6000000000000001E-2</c:v>
                </c:pt>
                <c:pt idx="6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CF-440E-9FC1-1C244791F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16864"/>
        <c:axId val="55819264"/>
      </c:lineChart>
      <c:catAx>
        <c:axId val="5581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5819264"/>
        <c:crosses val="autoZero"/>
        <c:auto val="1"/>
        <c:lblAlgn val="ctr"/>
        <c:lblOffset val="100"/>
        <c:noMultiLvlLbl val="0"/>
      </c:catAx>
      <c:valAx>
        <c:axId val="5581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581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anPro-MediumItalic" panose="020B0604030101020102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Hoja4!$B$5:$B$15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Hoja4!$C$5:$C$15</c:f>
              <c:numCache>
                <c:formatCode>_-[$$-409]* #,##0_ ;_-[$$-409]* \-#,##0\ ;_-[$$-409]* "-"??_ ;_-@_ </c:formatCode>
                <c:ptCount val="11"/>
                <c:pt idx="0">
                  <c:v>715</c:v>
                </c:pt>
                <c:pt idx="1">
                  <c:v>463</c:v>
                </c:pt>
                <c:pt idx="2">
                  <c:v>356</c:v>
                </c:pt>
                <c:pt idx="3">
                  <c:v>266</c:v>
                </c:pt>
                <c:pt idx="4">
                  <c:v>218</c:v>
                </c:pt>
                <c:pt idx="5">
                  <c:v>189</c:v>
                </c:pt>
                <c:pt idx="6">
                  <c:v>165</c:v>
                </c:pt>
                <c:pt idx="7">
                  <c:v>155</c:v>
                </c:pt>
                <c:pt idx="8">
                  <c:v>166</c:v>
                </c:pt>
                <c:pt idx="9">
                  <c:v>144</c:v>
                </c:pt>
                <c:pt idx="10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C-47D0-971B-27F7102E6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092624"/>
        <c:axId val="212090704"/>
      </c:barChart>
      <c:catAx>
        <c:axId val="2120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090704"/>
        <c:crosses val="autoZero"/>
        <c:auto val="1"/>
        <c:lblAlgn val="ctr"/>
        <c:lblOffset val="100"/>
        <c:noMultiLvlLbl val="0"/>
      </c:catAx>
      <c:valAx>
        <c:axId val="21209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_ ;_-[$$-409]* \-#,##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09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anPro-MediumItalic" panose="020B0604030101020102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Hoja3!$B$2:$B$5</c:f>
              <c:numCache>
                <c:formatCode>General</c:formatCode>
                <c:ptCount val="4"/>
                <c:pt idx="0">
                  <c:v>2020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Hoja3!$C$2:$C$5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F-4E1E-A43D-820E177AC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17344"/>
        <c:axId val="55818784"/>
      </c:barChart>
      <c:catAx>
        <c:axId val="5581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anPro-MediumItalic" panose="020B0604030101020102" pitchFamily="34" charset="0"/>
                <a:ea typeface="+mn-ea"/>
                <a:cs typeface="+mn-cs"/>
              </a:defRPr>
            </a:pPr>
            <a:endParaRPr lang="es-ES"/>
          </a:p>
        </c:txPr>
        <c:crossAx val="55818784"/>
        <c:crosses val="autoZero"/>
        <c:auto val="1"/>
        <c:lblAlgn val="ctr"/>
        <c:lblOffset val="100"/>
        <c:noMultiLvlLbl val="0"/>
      </c:catAx>
      <c:valAx>
        <c:axId val="55818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1734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95-4DFA-B016-92D3E92629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95-4DFA-B016-92D3E926298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95-4DFA-B016-92D3E926298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95-4DFA-B016-92D3E92629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11,02€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95-4DFA-B016-92D3E92629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9,49€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95-4DFA-B016-92D3E92629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7,43€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295-4DFA-B016-92D3E9262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anPro-MediumItalic" panose="020B0604030101020102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Hoja2!$B$3:$B$6</c:f>
              <c:strCache>
                <c:ptCount val="4"/>
                <c:pt idx="0">
                  <c:v>Turismo gasolina</c:v>
                </c:pt>
                <c:pt idx="1">
                  <c:v>Turismo PHEV</c:v>
                </c:pt>
                <c:pt idx="2">
                  <c:v>Turismo diésel</c:v>
                </c:pt>
                <c:pt idx="3">
                  <c:v>Turismo BEV</c:v>
                </c:pt>
              </c:strCache>
            </c:strRef>
          </c:cat>
          <c:val>
            <c:numRef>
              <c:f>Hoja2!$C$3:$C$6</c:f>
              <c:numCache>
                <c:formatCode>#,##0.0\ "€";[Red]\-#,##0.0\ "€"</c:formatCode>
                <c:ptCount val="4"/>
                <c:pt idx="0" formatCode="&quot;€&quot;#,##0_);[Red]\(&quot;€&quot;#,##0\)">
                  <c:v>11</c:v>
                </c:pt>
                <c:pt idx="1">
                  <c:v>9.5</c:v>
                </c:pt>
                <c:pt idx="2">
                  <c:v>8.6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95-4DFA-B016-92D3E9262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16208"/>
        <c:axId val="51315728"/>
      </c:barChart>
      <c:catAx>
        <c:axId val="5131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315728"/>
        <c:crosses val="autoZero"/>
        <c:auto val="1"/>
        <c:lblAlgn val="ctr"/>
        <c:lblOffset val="100"/>
        <c:noMultiLvlLbl val="0"/>
      </c:catAx>
      <c:valAx>
        <c:axId val="5131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_);[Red]\(&quot;€&quot;#,##0\)" sourceLinked="1"/>
        <c:majorTickMark val="none"/>
        <c:minorTickMark val="none"/>
        <c:tickLblPos val="nextTo"/>
        <c:crossAx val="5131620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28-4F9B-93C4-A40E4C16A6C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28-4F9B-93C4-A40E4C16A6C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28-4F9B-93C4-A40E4C16A6CA}"/>
              </c:ext>
            </c:extLst>
          </c:dPt>
          <c:dLbls>
            <c:dLbl>
              <c:idx val="0"/>
              <c:layout>
                <c:manualLayout>
                  <c:x val="-1.0995244513459564E-2"/>
                  <c:y val="1.4660327710270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28-4F9B-93C4-A40E4C16A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lanPro-MediumItalic" panose="020B0604030101020102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Hoja2!$B$29:$B$32</c:f>
              <c:strCache>
                <c:ptCount val="4"/>
                <c:pt idx="0">
                  <c:v>Turismo gasolina</c:v>
                </c:pt>
                <c:pt idx="1">
                  <c:v>Turismo PHEV</c:v>
                </c:pt>
                <c:pt idx="2">
                  <c:v>Turismo diésel</c:v>
                </c:pt>
                <c:pt idx="3">
                  <c:v>Turismo BEV</c:v>
                </c:pt>
              </c:strCache>
            </c:strRef>
          </c:cat>
          <c:val>
            <c:numRef>
              <c:f>Hoja2!$C$29:$C$32</c:f>
              <c:numCache>
                <c:formatCode>#,##0\ "€"</c:formatCode>
                <c:ptCount val="4"/>
                <c:pt idx="0">
                  <c:v>112000</c:v>
                </c:pt>
                <c:pt idx="1">
                  <c:v>94900</c:v>
                </c:pt>
                <c:pt idx="2">
                  <c:v>86000</c:v>
                </c:pt>
                <c:pt idx="3">
                  <c:v>74000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28-4F9B-93C4-A40E4C16A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02672"/>
        <c:axId val="52702192"/>
      </c:barChart>
      <c:catAx>
        <c:axId val="5270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702192"/>
        <c:crosses val="autoZero"/>
        <c:auto val="1"/>
        <c:lblAlgn val="ctr"/>
        <c:lblOffset val="100"/>
        <c:noMultiLvlLbl val="0"/>
      </c:catAx>
      <c:valAx>
        <c:axId val="52702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5270267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Hoja5!$C$2</c:f>
              <c:strCache>
                <c:ptCount val="1"/>
                <c:pt idx="0">
                  <c:v>Producción vehículo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Hoja5!$B$3:$B$7</c:f>
              <c:strCache>
                <c:ptCount val="5"/>
                <c:pt idx="0">
                  <c:v>Gasolina</c:v>
                </c:pt>
                <c:pt idx="1">
                  <c:v>Diesel</c:v>
                </c:pt>
                <c:pt idx="2">
                  <c:v>Híbrido</c:v>
                </c:pt>
                <c:pt idx="3">
                  <c:v>PHEV</c:v>
                </c:pt>
                <c:pt idx="4">
                  <c:v>BEV</c:v>
                </c:pt>
              </c:strCache>
            </c:strRef>
          </c:cat>
          <c:val>
            <c:numRef>
              <c:f>Hoja5!$C$3:$C$7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9-4840-A069-341B91CED9A9}"/>
            </c:ext>
          </c:extLst>
        </c:ser>
        <c:ser>
          <c:idx val="1"/>
          <c:order val="1"/>
          <c:tx>
            <c:strRef>
              <c:f>Hoja5!$D$2</c:f>
              <c:strCache>
                <c:ptCount val="1"/>
                <c:pt idx="0">
                  <c:v>Producción batería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Hoja5!$B$3:$B$7</c:f>
              <c:strCache>
                <c:ptCount val="5"/>
                <c:pt idx="0">
                  <c:v>Gasolina</c:v>
                </c:pt>
                <c:pt idx="1">
                  <c:v>Diesel</c:v>
                </c:pt>
                <c:pt idx="2">
                  <c:v>Híbrido</c:v>
                </c:pt>
                <c:pt idx="3">
                  <c:v>PHEV</c:v>
                </c:pt>
                <c:pt idx="4">
                  <c:v>BEV</c:v>
                </c:pt>
              </c:strCache>
            </c:strRef>
          </c:cat>
          <c:val>
            <c:numRef>
              <c:f>Hoja5!$D$3:$D$7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9-4840-A069-341B91CED9A9}"/>
            </c:ext>
          </c:extLst>
        </c:ser>
        <c:ser>
          <c:idx val="2"/>
          <c:order val="2"/>
          <c:tx>
            <c:strRef>
              <c:f>Hoja5!$E$2</c:f>
              <c:strCache>
                <c:ptCount val="1"/>
                <c:pt idx="0">
                  <c:v>Mantenimiento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Hoja5!$B$3:$B$7</c:f>
              <c:strCache>
                <c:ptCount val="5"/>
                <c:pt idx="0">
                  <c:v>Gasolina</c:v>
                </c:pt>
                <c:pt idx="1">
                  <c:v>Diesel</c:v>
                </c:pt>
                <c:pt idx="2">
                  <c:v>Híbrido</c:v>
                </c:pt>
                <c:pt idx="3">
                  <c:v>PHEV</c:v>
                </c:pt>
                <c:pt idx="4">
                  <c:v>BEV</c:v>
                </c:pt>
              </c:strCache>
            </c:strRef>
          </c:cat>
          <c:val>
            <c:numRef>
              <c:f>Hoja5!$E$3:$E$7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9-4840-A069-341B91CED9A9}"/>
            </c:ext>
          </c:extLst>
        </c:ser>
        <c:ser>
          <c:idx val="3"/>
          <c:order val="3"/>
          <c:tx>
            <c:strRef>
              <c:f>Hoja5!$F$2</c:f>
              <c:strCache>
                <c:ptCount val="1"/>
                <c:pt idx="0">
                  <c:v>Consumo combustible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Hoja5!$B$3:$B$7</c:f>
              <c:strCache>
                <c:ptCount val="5"/>
                <c:pt idx="0">
                  <c:v>Gasolina</c:v>
                </c:pt>
                <c:pt idx="1">
                  <c:v>Diesel</c:v>
                </c:pt>
                <c:pt idx="2">
                  <c:v>Híbrido</c:v>
                </c:pt>
                <c:pt idx="3">
                  <c:v>PHEV</c:v>
                </c:pt>
                <c:pt idx="4">
                  <c:v>BEV</c:v>
                </c:pt>
              </c:strCache>
            </c:strRef>
          </c:cat>
          <c:val>
            <c:numRef>
              <c:f>Hoja5!$F$3:$F$7</c:f>
              <c:numCache>
                <c:formatCode>General</c:formatCode>
                <c:ptCount val="5"/>
                <c:pt idx="0">
                  <c:v>151</c:v>
                </c:pt>
                <c:pt idx="1">
                  <c:v>145</c:v>
                </c:pt>
                <c:pt idx="2">
                  <c:v>116</c:v>
                </c:pt>
                <c:pt idx="3">
                  <c:v>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A9-4840-A069-341B91CED9A9}"/>
            </c:ext>
          </c:extLst>
        </c:ser>
        <c:ser>
          <c:idx val="4"/>
          <c:order val="4"/>
          <c:tx>
            <c:strRef>
              <c:f>Hoja5!$G$2</c:f>
              <c:strCache>
                <c:ptCount val="1"/>
                <c:pt idx="0">
                  <c:v>Producción combustible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Hoja5!$B$3:$B$7</c:f>
              <c:strCache>
                <c:ptCount val="5"/>
                <c:pt idx="0">
                  <c:v>Gasolina</c:v>
                </c:pt>
                <c:pt idx="1">
                  <c:v>Diesel</c:v>
                </c:pt>
                <c:pt idx="2">
                  <c:v>Híbrido</c:v>
                </c:pt>
                <c:pt idx="3">
                  <c:v>PHEV</c:v>
                </c:pt>
                <c:pt idx="4">
                  <c:v>BEV</c:v>
                </c:pt>
              </c:strCache>
            </c:strRef>
          </c:cat>
          <c:val>
            <c:numRef>
              <c:f>Hoja5!$G$3:$G$7</c:f>
              <c:numCache>
                <c:formatCode>General</c:formatCode>
                <c:ptCount val="5"/>
                <c:pt idx="0">
                  <c:v>49</c:v>
                </c:pt>
                <c:pt idx="1">
                  <c:v>52</c:v>
                </c:pt>
                <c:pt idx="2">
                  <c:v>37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9-4840-A069-341B91CED9A9}"/>
            </c:ext>
          </c:extLst>
        </c:ser>
        <c:ser>
          <c:idx val="5"/>
          <c:order val="5"/>
          <c:tx>
            <c:strRef>
              <c:f>Hoja5!$H$2</c:f>
              <c:strCache>
                <c:ptCount val="1"/>
                <c:pt idx="0">
                  <c:v>Producción electricidad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Hoja5!$B$3:$B$7</c:f>
              <c:strCache>
                <c:ptCount val="5"/>
                <c:pt idx="0">
                  <c:v>Gasolina</c:v>
                </c:pt>
                <c:pt idx="1">
                  <c:v>Diesel</c:v>
                </c:pt>
                <c:pt idx="2">
                  <c:v>Híbrido</c:v>
                </c:pt>
                <c:pt idx="3">
                  <c:v>PHEV</c:v>
                </c:pt>
                <c:pt idx="4">
                  <c:v>BEV</c:v>
                </c:pt>
              </c:strCache>
            </c:strRef>
          </c:cat>
          <c:val>
            <c:numRef>
              <c:f>Hoja5!$H$3:$H$7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A9-4840-A069-341B91CED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729616"/>
        <c:axId val="176730576"/>
      </c:barChart>
      <c:catAx>
        <c:axId val="1767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lanPro-MediumItalic" panose="020B0604030101020102" pitchFamily="34" charset="0"/>
                <a:ea typeface="+mn-ea"/>
                <a:cs typeface="+mn-cs"/>
              </a:defRPr>
            </a:pPr>
            <a:endParaRPr lang="es-ES"/>
          </a:p>
        </c:txPr>
        <c:crossAx val="176730576"/>
        <c:crosses val="autoZero"/>
        <c:auto val="1"/>
        <c:lblAlgn val="ctr"/>
        <c:lblOffset val="100"/>
        <c:noMultiLvlLbl val="0"/>
      </c:catAx>
      <c:valAx>
        <c:axId val="17673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72961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0.47559</cdr:x>
      <cdr:y>0.16789</cdr:y>
    </cdr:from>
    <cdr:to>
      <cdr:x>0.58351</cdr:x>
      <cdr:y>0.22509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A7622BEE-0E6E-C2B1-5188-AD409FC59C55}"/>
            </a:ext>
          </a:extLst>
        </cdr:cNvPr>
        <cdr:cNvSpPr txBox="1"/>
      </cdr:nvSpPr>
      <cdr:spPr>
        <a:xfrm xmlns:a="http://schemas.openxmlformats.org/drawingml/2006/main">
          <a:off x="2672702" y="812991"/>
          <a:ext cx="6064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>
              <a:latin typeface="ClanPro-NarrMedium" panose="020B0606020101020102" pitchFamily="34" charset="0"/>
            </a:rPr>
            <a:t>188</a:t>
          </a:r>
          <a:endParaRPr lang="es-ES" dirty="0">
            <a:latin typeface="ClanPro-NarrMedium" panose="020B0606020101020102" pitchFamily="34" charset="0"/>
          </a:endParaRPr>
        </a:p>
      </cdr:txBody>
    </cdr:sp>
  </cdr:relSizeAnchor>
  <cdr:relSizeAnchor xmlns:cdr="http://schemas.openxmlformats.org/drawingml/2006/chartDrawing">
    <cdr:from>
      <cdr:x>0.66155</cdr:x>
      <cdr:y>0.25459</cdr:y>
    </cdr:from>
    <cdr:to>
      <cdr:x>0.76947</cdr:x>
      <cdr:y>0.3118</cdr:y>
    </cdr:to>
    <cdr:sp macro="" textlink="">
      <cdr:nvSpPr>
        <cdr:cNvPr id="3" name="CuadroTexto 4">
          <a:extLst xmlns:a="http://schemas.openxmlformats.org/drawingml/2006/main">
            <a:ext uri="{FF2B5EF4-FFF2-40B4-BE49-F238E27FC236}">
              <a16:creationId xmlns:a16="http://schemas.microsoft.com/office/drawing/2014/main" id="{A7622BEE-0E6E-C2B1-5188-AD409FC59C55}"/>
            </a:ext>
          </a:extLst>
        </cdr:cNvPr>
        <cdr:cNvSpPr txBox="1"/>
      </cdr:nvSpPr>
      <cdr:spPr>
        <a:xfrm xmlns:a="http://schemas.openxmlformats.org/drawingml/2006/main">
          <a:off x="3717730" y="1232868"/>
          <a:ext cx="6064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>
              <a:latin typeface="ClanPro-NarrMedium" panose="020B0606020101020102" pitchFamily="34" charset="0"/>
            </a:rPr>
            <a:t>163</a:t>
          </a:r>
          <a:endParaRPr lang="es-ES" dirty="0">
            <a:latin typeface="ClanPro-NarrMedium" panose="020B0606020101020102" pitchFamily="34" charset="0"/>
          </a:endParaRPr>
        </a:p>
      </cdr:txBody>
    </cdr:sp>
  </cdr:relSizeAnchor>
  <cdr:relSizeAnchor xmlns:cdr="http://schemas.openxmlformats.org/drawingml/2006/chartDrawing">
    <cdr:from>
      <cdr:x>0.84252</cdr:x>
      <cdr:y>0.56867</cdr:y>
    </cdr:from>
    <cdr:to>
      <cdr:x>0.95044</cdr:x>
      <cdr:y>0.62587</cdr:y>
    </cdr:to>
    <cdr:sp macro="" textlink="">
      <cdr:nvSpPr>
        <cdr:cNvPr id="4" name="CuadroTexto 4">
          <a:extLst xmlns:a="http://schemas.openxmlformats.org/drawingml/2006/main">
            <a:ext uri="{FF2B5EF4-FFF2-40B4-BE49-F238E27FC236}">
              <a16:creationId xmlns:a16="http://schemas.microsoft.com/office/drawing/2014/main" id="{A7622BEE-0E6E-C2B1-5188-AD409FC59C55}"/>
            </a:ext>
          </a:extLst>
        </cdr:cNvPr>
        <cdr:cNvSpPr txBox="1"/>
      </cdr:nvSpPr>
      <cdr:spPr>
        <a:xfrm xmlns:a="http://schemas.openxmlformats.org/drawingml/2006/main">
          <a:off x="4734767" y="2753758"/>
          <a:ext cx="60649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>
              <a:latin typeface="ClanPro-NarrMedium" panose="020B0606020101020102" pitchFamily="34" charset="0"/>
            </a:rPr>
            <a:t>63,2</a:t>
          </a:r>
          <a:endParaRPr lang="es-ES" dirty="0">
            <a:latin typeface="ClanPro-NarrMedium" panose="020B0606020101020102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AEE52-D283-87B7-8292-94DBF5831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E978F1-3123-6B3D-7F1E-A02AF3DA2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80A675-4BD5-1F34-A1E0-D1EB1413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5A2EEE-8F1C-4A0D-2D78-F6A6E8D8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0E81E1-84A2-E7BC-4A24-00F6FDF0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2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FAA43-5046-22D0-BE30-8AF46CD3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00DE30-C939-9E9E-F8F8-B8B4C1F28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C60D9-3A7B-F778-9060-A2072254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9BA84-B80C-3514-E1E8-36083494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0AEBC-B8AE-8F49-FF34-04783E46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05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7F63DF-9A04-46D1-EBF5-6A6E66587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81EB49-6797-8515-9BD0-C77B16EA4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C0E76-22A3-2E7F-4AAF-C5716CC7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2F8917-4D5F-3F29-4A2A-03547897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71D35-DEE8-702E-47CE-50C540FA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6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EC61C-731A-55F4-E4D0-F4B8DFDC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06AACA-C59D-CF81-1C99-A4706213B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016A0-FCEF-90E1-9F9E-16676390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63F45-F1CF-77A7-6FFE-AD36E789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BDD6D-6766-E880-A151-550B8BB8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71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86FAE-10A6-699C-32DB-1B2F7320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BFE60-1E32-18A7-0A59-290A0067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FA9247-3D7E-507F-7DDD-298231EA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6B8A0A-1D81-955F-195C-664DD071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682C1-D011-F93E-58A8-0618A1E8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96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A4F8-2C10-4E88-EEB8-6523F3B5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5D3583-B4F7-A5CE-17B2-88C7A0138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B32F11-5FB0-7EE7-9566-E6281605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A26E46-F3BE-A150-1C92-40F768DC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BDE85B-CF54-564A-1EC8-44F08B0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0AAA11-B4AF-257A-9072-5543E552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30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B9AF6-D78D-5BBE-3B2F-7D251B11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7A5094-77C5-A95A-9C7A-D0ED102A5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BBC237-BDA7-E8AB-AEE1-3ED190C89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769D56-4F00-E68A-9187-9B5B7D5D2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42EF37-ECBC-5A96-6249-B06824259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A11D30-A2A4-802A-3532-AC6FAF4E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74599A-7B9C-0531-478E-BDF05F63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B85A6C-6E00-59F9-7FE4-579FC386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2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7BB49-D50B-4A8F-EC73-86C44E69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336354-7B2E-904F-D1D1-2764AC95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0B4583-E093-5460-7210-02A9A098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B00375-7CEA-CAFD-AA4E-1A32325C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3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CB0825-D7A5-2B49-AF9F-5B30840F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0C4C02-CC90-9505-C50E-88F59E85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FB6750-1382-0EC4-10DF-5EA959B0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65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FAD2F-DA59-77C4-97E0-DED0430EF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84916-2D8B-E9DF-60B2-3D02F35D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32D8A9-4A00-5C42-11EE-33A0BE09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D66421-F53E-360C-16F7-2DF2D2A0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B2C7D8-ABC1-20BA-5D52-113B64FF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4726F3-7E49-6F22-489B-BD4F8520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51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5A8BF-C31B-FE6F-1CCE-88F17B2C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EBAA1E-5E71-3101-C1D9-DEA1F1FA8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57C46C-DFAF-148F-AC1F-58A8AFFC7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092D15-5BF6-B6A9-36EE-9E43FAF7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A32DE5-11E8-4430-13AA-05C08D58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4B5A1-C857-FD5F-2952-43B8AE8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13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60907E-B760-E468-7132-5DE29646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6E481-DF80-E677-407B-A559B31A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E8E66-CE0E-2471-8AC6-99BABCB24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D8CD-627B-4A6A-9664-3F546289B9A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34559-85F2-6121-9201-614C0B1FC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095CF-FFD7-A8FC-5275-75B27BEFD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2787-7FF3-496D-8163-A9DAED158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31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cct.org/wp-content/uploads/2025/09/ID-432-%E2%80%93-Transition-check-Report-final-v2.pdf" TargetMode="External"/><Relationship Id="rId2" Type="http://schemas.openxmlformats.org/officeDocument/2006/relationships/hyperlink" Target="https://anfac.com/wp-content/uploads/2025/07/Barometro-Electromovilidad-ANFAC-2T-2025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5.jpg"/><Relationship Id="rId4" Type="http://schemas.openxmlformats.org/officeDocument/2006/relationships/hyperlink" Target="https://www.faconauto.com/estadisticas/matriculaciones-de-turism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CDB47-CB47-5FE6-6C28-E9C64C677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45545-2D8E-6840-D8FA-708434C23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8109"/>
            <a:ext cx="9144000" cy="1177637"/>
          </a:xfrm>
        </p:spPr>
        <p:txBody>
          <a:bodyPr>
            <a:noAutofit/>
          </a:bodyPr>
          <a:lstStyle/>
          <a:p>
            <a:r>
              <a:rPr lang="es-ES" sz="4800" dirty="0">
                <a:latin typeface="ClanPro-NarrBlack" panose="020B0A06020101020102" pitchFamily="34" charset="0"/>
              </a:rPr>
              <a:t>Contexto y evolución BEV </a:t>
            </a:r>
            <a:br>
              <a:rPr lang="es-ES" sz="4800" dirty="0">
                <a:latin typeface="ClanPro-NarrBlack" panose="020B0A06020101020102" pitchFamily="34" charset="0"/>
              </a:rPr>
            </a:br>
            <a:r>
              <a:rPr lang="es-ES" sz="4800" dirty="0">
                <a:latin typeface="ClanPro-NarrBlack" panose="020B0A06020101020102" pitchFamily="34" charset="0"/>
              </a:rPr>
              <a:t>en Europa y España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45B3C0-DDE6-79AE-6925-61AD7F9D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567"/>
            <a:ext cx="12192000" cy="46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3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37CC27A-C630-6CC9-3220-AD2B8C83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33" y="485078"/>
            <a:ext cx="8238532" cy="2943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4DB497-A802-4CA4-0933-83E8A8B7EE8C}"/>
              </a:ext>
            </a:extLst>
          </p:cNvPr>
          <p:cNvSpPr txBox="1"/>
          <p:nvPr/>
        </p:nvSpPr>
        <p:spPr>
          <a:xfrm>
            <a:off x="2653238" y="100280"/>
            <a:ext cx="688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lanPro-NarrMedium" panose="020B0606020101020102" pitchFamily="34" charset="0"/>
              </a:rPr>
              <a:t>Evolución cuota mercado nuevas matriculaciones BEV Europa</a:t>
            </a:r>
          </a:p>
          <a:p>
            <a:endParaRPr lang="es-E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894A527-82A9-2DAA-1106-59448DE62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678918"/>
              </p:ext>
            </p:extLst>
          </p:nvPr>
        </p:nvGraphicFramePr>
        <p:xfrm>
          <a:off x="1976733" y="4182878"/>
          <a:ext cx="8238532" cy="239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3C6939-C4CC-F656-96F5-86B85D1E23D9}"/>
              </a:ext>
            </a:extLst>
          </p:cNvPr>
          <p:cNvSpPr txBox="1"/>
          <p:nvPr/>
        </p:nvSpPr>
        <p:spPr>
          <a:xfrm>
            <a:off x="2657494" y="3813798"/>
            <a:ext cx="687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lanPro-NarrMedium" panose="020B0606020101020102" pitchFamily="34" charset="0"/>
              </a:rPr>
              <a:t>Evolución cuota mercado nuevas matriculaciones BEV España</a:t>
            </a:r>
          </a:p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DE4739-0CC0-34A3-F897-923E31CF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44" y="17588"/>
            <a:ext cx="1944256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E8CFC-5569-84AA-CEDE-133014E6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CF8C9A2-3F3F-2329-D2CC-F2AE7205A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032905"/>
              </p:ext>
            </p:extLst>
          </p:nvPr>
        </p:nvGraphicFramePr>
        <p:xfrm>
          <a:off x="274022" y="816624"/>
          <a:ext cx="606425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B18B99F-3F39-85E3-08EF-C891C2D933E1}"/>
              </a:ext>
            </a:extLst>
          </p:cNvPr>
          <p:cNvCxnSpPr>
            <a:cxnSpLocks/>
          </p:cNvCxnSpPr>
          <p:nvPr/>
        </p:nvCxnSpPr>
        <p:spPr>
          <a:xfrm flipH="1">
            <a:off x="1192763" y="1133735"/>
            <a:ext cx="4226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5C2CD5-6DAB-5B04-885D-7EB52E6DB49A}"/>
              </a:ext>
            </a:extLst>
          </p:cNvPr>
          <p:cNvSpPr txBox="1"/>
          <p:nvPr/>
        </p:nvSpPr>
        <p:spPr>
          <a:xfrm>
            <a:off x="5419531" y="1021896"/>
            <a:ext cx="251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>
                <a:latin typeface="ClanPro-NarrMedium" panose="020B0606020101020102" pitchFamily="34" charset="0"/>
              </a:rPr>
              <a:t>Caída del coste del 84% en 10 años</a:t>
            </a:r>
          </a:p>
        </p:txBody>
      </p: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C2FF4AEB-F0F5-F3D2-6F57-B27E609167C9}"/>
              </a:ext>
            </a:extLst>
          </p:cNvPr>
          <p:cNvCxnSpPr>
            <a:cxnSpLocks/>
          </p:cNvCxnSpPr>
          <p:nvPr/>
        </p:nvCxnSpPr>
        <p:spPr>
          <a:xfrm rot="10800000">
            <a:off x="3627727" y="2906507"/>
            <a:ext cx="2803851" cy="2752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2112D26-8517-98D1-EE48-B09169E2F6AE}"/>
              </a:ext>
            </a:extLst>
          </p:cNvPr>
          <p:cNvSpPr txBox="1"/>
          <p:nvPr/>
        </p:nvSpPr>
        <p:spPr>
          <a:xfrm>
            <a:off x="6338272" y="3044124"/>
            <a:ext cx="251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>
                <a:latin typeface="ClanPro-NarrMedium" panose="020B0606020101020102" pitchFamily="34" charset="0"/>
              </a:rPr>
              <a:t>Descenso del 40% desde 2019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2652708-8A0E-6743-3675-A4EC76114F4E}"/>
              </a:ext>
            </a:extLst>
          </p:cNvPr>
          <p:cNvSpPr txBox="1"/>
          <p:nvPr/>
        </p:nvSpPr>
        <p:spPr>
          <a:xfrm>
            <a:off x="199377" y="294910"/>
            <a:ext cx="8104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lanPro-MediumItalic" panose="020B0604030101020102" pitchFamily="34" charset="0"/>
              </a:rPr>
              <a:t>Precio medio global de los paquetes de baterías de ion-litio, 2014–2024 ($/kWh)</a:t>
            </a:r>
          </a:p>
        </p:txBody>
      </p:sp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CE23528F-980A-A7D6-630A-984C02CA0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830968"/>
              </p:ext>
            </p:extLst>
          </p:nvPr>
        </p:nvGraphicFramePr>
        <p:xfrm>
          <a:off x="7115497" y="3694166"/>
          <a:ext cx="4420788" cy="309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CuadroTexto 48">
            <a:extLst>
              <a:ext uri="{FF2B5EF4-FFF2-40B4-BE49-F238E27FC236}">
                <a16:creationId xmlns:a16="http://schemas.microsoft.com/office/drawing/2014/main" id="{4BD5B71D-119F-37BA-0511-DFFAFCB0A17D}"/>
              </a:ext>
            </a:extLst>
          </p:cNvPr>
          <p:cNvSpPr txBox="1"/>
          <p:nvPr/>
        </p:nvSpPr>
        <p:spPr>
          <a:xfrm>
            <a:off x="7474348" y="3540277"/>
            <a:ext cx="370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lanPro-NarrMedium" panose="020B0606020101020102" pitchFamily="34" charset="0"/>
              </a:rPr>
              <a:t>Modelos BEV por debajo de los 30.000€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56019D3F-035B-DBDA-6F33-48688365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44" y="17588"/>
            <a:ext cx="1944256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C536E-B1C3-0033-380F-6F49D7C8C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A206810-BA22-B906-42E4-FCA451D79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598892"/>
              </p:ext>
            </p:extLst>
          </p:nvPr>
        </p:nvGraphicFramePr>
        <p:xfrm>
          <a:off x="0" y="1002282"/>
          <a:ext cx="5946428" cy="346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32FA5BC-A7EE-1AC3-B3AA-F8878E2D7A75}"/>
              </a:ext>
            </a:extLst>
          </p:cNvPr>
          <p:cNvSpPr txBox="1"/>
          <p:nvPr/>
        </p:nvSpPr>
        <p:spPr>
          <a:xfrm>
            <a:off x="2499135" y="535867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lanPro-NarrMedium" panose="020B0606020101020102" pitchFamily="34" charset="0"/>
              </a:rPr>
              <a:t>- 33%</a:t>
            </a:r>
          </a:p>
        </p:txBody>
      </p:sp>
      <p:sp>
        <p:nvSpPr>
          <p:cNvPr id="7" name="Abrir corchete 6">
            <a:extLst>
              <a:ext uri="{FF2B5EF4-FFF2-40B4-BE49-F238E27FC236}">
                <a16:creationId xmlns:a16="http://schemas.microsoft.com/office/drawing/2014/main" id="{8F38738A-CEB7-CB24-4DB9-F6A8C4F80876}"/>
              </a:ext>
            </a:extLst>
          </p:cNvPr>
          <p:cNvSpPr/>
          <p:nvPr/>
        </p:nvSpPr>
        <p:spPr>
          <a:xfrm rot="16200000">
            <a:off x="2636801" y="2715818"/>
            <a:ext cx="706115" cy="420931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EC271F-8138-53FD-5CD6-64BF5D1D80E7}"/>
              </a:ext>
            </a:extLst>
          </p:cNvPr>
          <p:cNvSpPr txBox="1"/>
          <p:nvPr/>
        </p:nvSpPr>
        <p:spPr>
          <a:xfrm>
            <a:off x="6348631" y="694504"/>
            <a:ext cx="497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lanPro-NarrMedium" panose="020B0606020101020102" pitchFamily="34" charset="0"/>
              </a:rPr>
              <a:t>Coste energía anual flota 50 </a:t>
            </a:r>
            <a:r>
              <a:rPr lang="es-ES" sz="1400" b="1" dirty="0" err="1">
                <a:latin typeface="ClanPro-NarrMedium" panose="020B0606020101020102" pitchFamily="34" charset="0"/>
              </a:rPr>
              <a:t>uds.</a:t>
            </a:r>
            <a:r>
              <a:rPr lang="es-ES" sz="1400" b="1" dirty="0">
                <a:latin typeface="ClanPro-NarrMedium" panose="020B0606020101020102" pitchFamily="34" charset="0"/>
              </a:rPr>
              <a:t> recorriendo 20.000 km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29FE22F-F018-0A7C-2005-235ACC798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430567"/>
              </p:ext>
            </p:extLst>
          </p:nvPr>
        </p:nvGraphicFramePr>
        <p:xfrm>
          <a:off x="5946428" y="1002283"/>
          <a:ext cx="5775224" cy="346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5B84ADA-480F-C2E5-ABBA-8210573FEE8E}"/>
              </a:ext>
            </a:extLst>
          </p:cNvPr>
          <p:cNvSpPr txBox="1"/>
          <p:nvPr/>
        </p:nvSpPr>
        <p:spPr>
          <a:xfrm>
            <a:off x="747617" y="694504"/>
            <a:ext cx="445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lanPro-NarrMedium" panose="020B0606020101020102" pitchFamily="34" charset="0"/>
              </a:rPr>
              <a:t>Coste medio 100 km según motorizaciones Europa</a:t>
            </a:r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BD0B88F1-8AEB-DCCB-AFE1-F3EAE1FCC616}"/>
              </a:ext>
            </a:extLst>
          </p:cNvPr>
          <p:cNvSpPr/>
          <p:nvPr/>
        </p:nvSpPr>
        <p:spPr>
          <a:xfrm rot="16200000">
            <a:off x="8549941" y="2715819"/>
            <a:ext cx="706115" cy="420931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615301-0E0B-57AE-79FF-32FFCDC1FFCE}"/>
              </a:ext>
            </a:extLst>
          </p:cNvPr>
          <p:cNvSpPr txBox="1"/>
          <p:nvPr/>
        </p:nvSpPr>
        <p:spPr>
          <a:xfrm>
            <a:off x="7818662" y="5358197"/>
            <a:ext cx="26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lanPro-NarrMedium" panose="020B0606020101020102" pitchFamily="34" charset="0"/>
              </a:rPr>
              <a:t>Ahorro de 38.000€/año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A59ADAE-3B9C-E853-15B9-2B1BC68F0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44" y="17588"/>
            <a:ext cx="1944256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5" grpId="0">
        <p:bldAsOne/>
      </p:bldGraphic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13058-DCD1-90B1-C902-97906B0D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7DB78C-8065-DBA2-4D73-1498E045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24" y="1665190"/>
            <a:ext cx="9371552" cy="41011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575335C-35B5-3C36-159A-EC97E5967463}"/>
              </a:ext>
            </a:extLst>
          </p:cNvPr>
          <p:cNvSpPr txBox="1"/>
          <p:nvPr/>
        </p:nvSpPr>
        <p:spPr>
          <a:xfrm>
            <a:off x="2180839" y="1281270"/>
            <a:ext cx="2947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lanPro-NarrMedium" panose="020B0606020101020102" pitchFamily="34" charset="0"/>
              </a:rPr>
              <a:t>Precio medio recarga pública AC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13EB55-4A6A-7DC6-69B3-22301F157585}"/>
              </a:ext>
            </a:extLst>
          </p:cNvPr>
          <p:cNvSpPr txBox="1"/>
          <p:nvPr/>
        </p:nvSpPr>
        <p:spPr>
          <a:xfrm>
            <a:off x="7063856" y="1281270"/>
            <a:ext cx="2947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ClanPro-NarrMedium" panose="020B0606020101020102" pitchFamily="34" charset="0"/>
              </a:rPr>
              <a:t>Precio medio recarga pública DC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590C2F-F9D2-3826-1E0A-83845311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44" y="17588"/>
            <a:ext cx="1944256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6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5AAF-F11A-6BDF-F857-7CFC2525C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64FD4CD-2979-22F0-0DBF-601E17F09B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63404"/>
              </p:ext>
            </p:extLst>
          </p:nvPr>
        </p:nvGraphicFramePr>
        <p:xfrm>
          <a:off x="384305" y="1194416"/>
          <a:ext cx="5619750" cy="484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7622BEE-0E6E-C2B1-5188-AD409FC59C55}"/>
              </a:ext>
            </a:extLst>
          </p:cNvPr>
          <p:cNvSpPr txBox="1"/>
          <p:nvPr/>
        </p:nvSpPr>
        <p:spPr>
          <a:xfrm>
            <a:off x="1017037" y="1294036"/>
            <a:ext cx="60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lanPro-NarrMedium" panose="020B0606020101020102" pitchFamily="34" charset="0"/>
              </a:rPr>
              <a:t>235</a:t>
            </a:r>
            <a:endParaRPr lang="es-ES" dirty="0">
              <a:latin typeface="ClanPro-NarrMedium" panose="020B0606020101020102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1009A6-68DB-9F61-F7DD-5B237B284EED}"/>
              </a:ext>
            </a:extLst>
          </p:cNvPr>
          <p:cNvSpPr txBox="1"/>
          <p:nvPr/>
        </p:nvSpPr>
        <p:spPr>
          <a:xfrm>
            <a:off x="2065176" y="1294036"/>
            <a:ext cx="60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lanPro-NarrMedium" panose="020B0606020101020102" pitchFamily="34" charset="0"/>
              </a:rPr>
              <a:t>234</a:t>
            </a:r>
            <a:endParaRPr lang="es-ES" dirty="0">
              <a:latin typeface="ClanPro-NarrMedium" panose="020B0606020101020102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1FE0A6-D0EE-7657-38C9-A70A102A4A86}"/>
              </a:ext>
            </a:extLst>
          </p:cNvPr>
          <p:cNvSpPr txBox="1"/>
          <p:nvPr/>
        </p:nvSpPr>
        <p:spPr>
          <a:xfrm>
            <a:off x="384305" y="682941"/>
            <a:ext cx="5876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lanPro-NarrMedium" panose="020B0606020101020102" pitchFamily="34" charset="0"/>
              </a:rPr>
              <a:t>Gases de </a:t>
            </a:r>
            <a:r>
              <a:rPr lang="pt-BR" sz="1400" dirty="0" err="1">
                <a:latin typeface="ClanPro-NarrMedium" panose="020B0606020101020102" pitchFamily="34" charset="0"/>
              </a:rPr>
              <a:t>efecto</a:t>
            </a:r>
            <a:r>
              <a:rPr lang="pt-BR" sz="1400" dirty="0">
                <a:latin typeface="ClanPro-NarrMedium" panose="020B0606020101020102" pitchFamily="34" charset="0"/>
              </a:rPr>
              <a:t> </a:t>
            </a:r>
            <a:r>
              <a:rPr lang="pt-BR" sz="1400" dirty="0" err="1">
                <a:latin typeface="ClanPro-NarrMedium" panose="020B0606020101020102" pitchFamily="34" charset="0"/>
              </a:rPr>
              <a:t>invernadero</a:t>
            </a:r>
            <a:r>
              <a:rPr lang="pt-BR" sz="1400" dirty="0">
                <a:latin typeface="ClanPro-NarrMedium" panose="020B0606020101020102" pitchFamily="34" charset="0"/>
              </a:rPr>
              <a:t> (GEI) durante </a:t>
            </a:r>
            <a:r>
              <a:rPr lang="pt-BR" sz="1400" dirty="0" err="1">
                <a:latin typeface="ClanPro-NarrMedium" panose="020B0606020101020102" pitchFamily="34" charset="0"/>
              </a:rPr>
              <a:t>el</a:t>
            </a:r>
            <a:r>
              <a:rPr lang="pt-BR" sz="1400" dirty="0">
                <a:latin typeface="ClanPro-NarrMedium" panose="020B0606020101020102" pitchFamily="34" charset="0"/>
              </a:rPr>
              <a:t> ciclo de vida CO</a:t>
            </a:r>
            <a:r>
              <a:rPr lang="pt-BR" sz="900" dirty="0">
                <a:latin typeface="ClanPro-NarrMedium" panose="020B0606020101020102" pitchFamily="34" charset="0"/>
              </a:rPr>
              <a:t>2</a:t>
            </a:r>
            <a:r>
              <a:rPr lang="pt-BR" sz="1400" dirty="0">
                <a:latin typeface="ClanPro-NarrMedium" panose="020B0606020101020102" pitchFamily="34" charset="0"/>
              </a:rPr>
              <a:t>e/km </a:t>
            </a:r>
            <a:endParaRPr lang="es-ES" sz="1400" b="1" dirty="0">
              <a:latin typeface="ClanPro-NarrMedium" panose="020B0606020101020102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DECF50-61EF-8331-C9E6-FFAB7D83137D}"/>
              </a:ext>
            </a:extLst>
          </p:cNvPr>
          <p:cNvSpPr txBox="1"/>
          <p:nvPr/>
        </p:nvSpPr>
        <p:spPr>
          <a:xfrm>
            <a:off x="8500187" y="682941"/>
            <a:ext cx="213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lanPro-MediumItalic" panose="020B0604030101020102" pitchFamily="34" charset="0"/>
              </a:rPr>
              <a:t>-20% PM</a:t>
            </a:r>
            <a:r>
              <a:rPr lang="es-ES" sz="1200" dirty="0">
                <a:latin typeface="ClanPro-MediumItalic" panose="020B0604030101020102" pitchFamily="34" charset="0"/>
              </a:rPr>
              <a:t>2.5</a:t>
            </a:r>
            <a:endParaRPr lang="es-ES" dirty="0">
              <a:latin typeface="ClanPro-MediumItalic" panose="020B0604030101020102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6E2EB1-424B-6FF3-4C9C-2533B234E217}"/>
              </a:ext>
            </a:extLst>
          </p:cNvPr>
          <p:cNvSpPr txBox="1"/>
          <p:nvPr/>
        </p:nvSpPr>
        <p:spPr>
          <a:xfrm>
            <a:off x="8500187" y="1216713"/>
            <a:ext cx="213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lanPro-NarrMedium" panose="020B0606020101020102" pitchFamily="34" charset="0"/>
              </a:rPr>
              <a:t>-10% PM</a:t>
            </a:r>
            <a:r>
              <a:rPr lang="es-ES" sz="1200" dirty="0">
                <a:latin typeface="ClanPro-NarrMedium" panose="020B0606020101020102" pitchFamily="34" charset="0"/>
              </a:rPr>
              <a:t>10</a:t>
            </a:r>
            <a:endParaRPr lang="es-ES" dirty="0">
              <a:latin typeface="ClanPro-NarrMedium" panose="020B0606020101020102" pitchFamily="34" charset="0"/>
            </a:endParaRP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A724E5A3-FDCE-2E81-54F5-0961C4EA0FA1}"/>
              </a:ext>
            </a:extLst>
          </p:cNvPr>
          <p:cNvSpPr/>
          <p:nvPr/>
        </p:nvSpPr>
        <p:spPr>
          <a:xfrm>
            <a:off x="8982074" y="1757696"/>
            <a:ext cx="261257" cy="18579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F1372D-66AD-AC2D-F19D-FB15B886FCB4}"/>
              </a:ext>
            </a:extLst>
          </p:cNvPr>
          <p:cNvSpPr txBox="1"/>
          <p:nvPr/>
        </p:nvSpPr>
        <p:spPr>
          <a:xfrm>
            <a:off x="6445703" y="38343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lanPro-NarrMedium" panose="020B0606020101020102" pitchFamily="34" charset="0"/>
              </a:rPr>
              <a:t>42.657 muertes prematuras evitadas </a:t>
            </a:r>
            <a:r>
              <a:rPr lang="es-ES" sz="1600" dirty="0">
                <a:latin typeface="ClanPro-NarrMedium" panose="020B0606020101020102" pitchFamily="34" charset="0"/>
              </a:rPr>
              <a:t>(2025-2050)</a:t>
            </a:r>
            <a:r>
              <a:rPr lang="es-ES" dirty="0">
                <a:latin typeface="ClanPro-NarrMedium" panose="020B0606020101020102" pitchFamily="3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52AB16C-4572-FD92-395A-FD04A3DAC639}"/>
              </a:ext>
            </a:extLst>
          </p:cNvPr>
          <p:cNvSpPr txBox="1"/>
          <p:nvPr/>
        </p:nvSpPr>
        <p:spPr>
          <a:xfrm>
            <a:off x="7105745" y="4422271"/>
            <a:ext cx="401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lanPro-NarrMedium" panose="020B0606020101020102" pitchFamily="34" charset="0"/>
              </a:rPr>
              <a:t>Un ahorro sanitario de 217.000M€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C60DDE-2704-1034-344A-964AB863E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44" y="17588"/>
            <a:ext cx="1944256" cy="3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9A72D-98D8-596A-9BF2-35D83FDE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17CBFE5-1877-5D87-659D-8E6622122FEF}"/>
              </a:ext>
            </a:extLst>
          </p:cNvPr>
          <p:cNvSpPr txBox="1"/>
          <p:nvPr/>
        </p:nvSpPr>
        <p:spPr>
          <a:xfrm>
            <a:off x="2206268" y="3554963"/>
            <a:ext cx="84066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latin typeface="ClanPro-NarrBlack" panose="020B0A06020101020102" pitchFamily="34" charset="0"/>
              </a:rPr>
              <a:t>Fuentes</a:t>
            </a:r>
          </a:p>
          <a:p>
            <a:endParaRPr lang="es-ES" sz="1400" dirty="0"/>
          </a:p>
          <a:p>
            <a:r>
              <a:rPr lang="es-ES" sz="1400" dirty="0">
                <a:latin typeface="ClanPro-NarrNews" panose="020B0606020101020102" pitchFamily="34" charset="0"/>
              </a:rPr>
              <a:t>ANFAC:</a:t>
            </a:r>
            <a:r>
              <a:rPr lang="es-ES" sz="1400" dirty="0"/>
              <a:t> </a:t>
            </a:r>
            <a:r>
              <a:rPr lang="es-ES" sz="1400" dirty="0">
                <a:hlinkClick r:id="rId2"/>
              </a:rPr>
              <a:t>https://anfac.com/wp-content/uploads/2025/07/Barometro-Electromovilidad-ANFAC-2T-2025.pdf</a:t>
            </a:r>
            <a:endParaRPr lang="es-ES" sz="1400" dirty="0"/>
          </a:p>
          <a:p>
            <a:br>
              <a:rPr lang="es-ES" sz="1400" dirty="0"/>
            </a:br>
            <a:r>
              <a:rPr lang="es-ES" sz="1400" dirty="0">
                <a:latin typeface="ClanPro-NarrNews" panose="020B0606020101020102" pitchFamily="34" charset="0"/>
              </a:rPr>
              <a:t>ICCT: </a:t>
            </a:r>
            <a:r>
              <a:rPr lang="es-ES" sz="1400" dirty="0">
                <a:hlinkClick r:id="rId3"/>
              </a:rPr>
              <a:t>https://theicct.org/wp-content/uploads/2025/09/ID-432-%E2%80%93-Transition-check-Report-final-v2.pdf</a:t>
            </a:r>
            <a:endParaRPr lang="es-ES" sz="1400" dirty="0"/>
          </a:p>
          <a:p>
            <a:br>
              <a:rPr lang="es-ES" sz="1400" dirty="0"/>
            </a:br>
            <a:r>
              <a:rPr lang="es-ES" sz="1400" dirty="0" err="1">
                <a:latin typeface="ClanPro-NarrNews" panose="020B0606020101020102" pitchFamily="34" charset="0"/>
              </a:rPr>
              <a:t>Faconauto</a:t>
            </a:r>
            <a:r>
              <a:rPr lang="es-ES" sz="1400" dirty="0">
                <a:latin typeface="ClanPro-NarrNews" panose="020B0606020101020102" pitchFamily="34" charset="0"/>
              </a:rPr>
              <a:t>: </a:t>
            </a:r>
            <a:r>
              <a:rPr lang="es-ES" sz="1400" dirty="0">
                <a:hlinkClick r:id="rId4"/>
              </a:rPr>
              <a:t>https://www.faconauto.com/estadisticas/matriculaciones-de-turismos/</a:t>
            </a:r>
            <a:endParaRPr lang="es-ES" sz="1400" dirty="0"/>
          </a:p>
          <a:p>
            <a:endParaRPr lang="es-ES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EA6CDD-959E-4A03-65A9-0BB6156EC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4947" cy="11849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B7B0EF-32E0-A015-4623-3F241790F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386"/>
            <a:ext cx="5827193" cy="11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4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205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ClanPro-MediumItalic</vt:lpstr>
      <vt:lpstr>ClanPro-NarrBlack</vt:lpstr>
      <vt:lpstr>ClanPro-NarrMedium</vt:lpstr>
      <vt:lpstr>ClanPro-NarrNews</vt:lpstr>
      <vt:lpstr>Tema de Office</vt:lpstr>
      <vt:lpstr>Contexto y evolución BEV  en Europa y España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Oriol Ribas</dc:creator>
  <cp:lastModifiedBy>Oriol Ribas</cp:lastModifiedBy>
  <cp:revision>3</cp:revision>
  <dcterms:created xsi:type="dcterms:W3CDTF">2025-09-30T09:51:08Z</dcterms:created>
  <dcterms:modified xsi:type="dcterms:W3CDTF">2025-10-01T05:24:24Z</dcterms:modified>
</cp:coreProperties>
</file>