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258" r:id="rId5"/>
    <p:sldId id="311" r:id="rId6"/>
    <p:sldId id="305" r:id="rId7"/>
    <p:sldId id="309" r:id="rId8"/>
    <p:sldId id="306" r:id="rId9"/>
    <p:sldId id="308" r:id="rId10"/>
    <p:sldId id="307" r:id="rId11"/>
    <p:sldId id="301" r:id="rId12"/>
    <p:sldId id="303" r:id="rId13"/>
    <p:sldId id="310" r:id="rId14"/>
    <p:sldId id="272" r:id="rId15"/>
    <p:sldId id="278" r:id="rId16"/>
    <p:sldId id="302" r:id="rId17"/>
    <p:sldId id="312" r:id="rId1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AA2CA-0F89-449C-AF34-ED85B5121C8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A7832DE3-A143-4DD5-99BB-004922A41016}">
      <dgm:prSet phldrT="[Text]"/>
      <dgm:spPr/>
      <dgm:t>
        <a:bodyPr/>
        <a:lstStyle/>
        <a:p>
          <a:r>
            <a:rPr lang="ca-ES" dirty="0" smtClean="0"/>
            <a:t>MOVES III</a:t>
          </a:r>
          <a:endParaRPr lang="ca-ES" dirty="0"/>
        </a:p>
      </dgm:t>
    </dgm:pt>
    <dgm:pt modelId="{5AB66209-9300-498F-85F7-FEDE6D2B7428}" type="parTrans" cxnId="{DA672386-5367-4718-92FB-6F1DC6F5EEA1}">
      <dgm:prSet/>
      <dgm:spPr/>
      <dgm:t>
        <a:bodyPr/>
        <a:lstStyle/>
        <a:p>
          <a:endParaRPr lang="ca-ES"/>
        </a:p>
      </dgm:t>
    </dgm:pt>
    <dgm:pt modelId="{2178F9EF-D53B-470B-9024-146544E24542}" type="sibTrans" cxnId="{DA672386-5367-4718-92FB-6F1DC6F5EEA1}">
      <dgm:prSet/>
      <dgm:spPr/>
      <dgm:t>
        <a:bodyPr/>
        <a:lstStyle/>
        <a:p>
          <a:endParaRPr lang="ca-ES"/>
        </a:p>
      </dgm:t>
    </dgm:pt>
    <dgm:pt modelId="{C2EEF037-EEC5-4BDB-92D8-E5C510B900FA}">
      <dgm:prSet phldrT="[Text]"/>
      <dgm:spPr/>
      <dgm:t>
        <a:bodyPr/>
        <a:lstStyle/>
        <a:p>
          <a:r>
            <a:rPr lang="ca-ES" dirty="0" smtClean="0"/>
            <a:t>BONIFICACIÓ IRPF</a:t>
          </a:r>
          <a:endParaRPr lang="ca-ES" dirty="0"/>
        </a:p>
      </dgm:t>
    </dgm:pt>
    <dgm:pt modelId="{62814328-7CD9-45E0-8FB1-B87B65065C70}" type="parTrans" cxnId="{7F1E45C0-7E99-4D37-BFB9-60213BAD2A72}">
      <dgm:prSet/>
      <dgm:spPr/>
      <dgm:t>
        <a:bodyPr/>
        <a:lstStyle/>
        <a:p>
          <a:endParaRPr lang="ca-ES"/>
        </a:p>
      </dgm:t>
    </dgm:pt>
    <dgm:pt modelId="{BDA9D642-3B61-4E06-92DC-9D4BB1537106}" type="sibTrans" cxnId="{7F1E45C0-7E99-4D37-BFB9-60213BAD2A72}">
      <dgm:prSet/>
      <dgm:spPr/>
      <dgm:t>
        <a:bodyPr/>
        <a:lstStyle/>
        <a:p>
          <a:endParaRPr lang="ca-ES"/>
        </a:p>
      </dgm:t>
    </dgm:pt>
    <dgm:pt modelId="{EE16CD2F-8378-4B24-A557-334382D27667}">
      <dgm:prSet phldrT="[Text]"/>
      <dgm:spPr/>
      <dgm:t>
        <a:bodyPr/>
        <a:lstStyle/>
        <a:p>
          <a:r>
            <a:rPr lang="ca-ES" dirty="0" smtClean="0"/>
            <a:t>BONIFICACIÓ MUNICIPAL</a:t>
          </a:r>
          <a:endParaRPr lang="ca-ES" dirty="0"/>
        </a:p>
      </dgm:t>
    </dgm:pt>
    <dgm:pt modelId="{E1042397-7158-4F26-BAB1-0003DF4ADA96}" type="parTrans" cxnId="{6F975758-7BBE-40C0-B7E6-ABBEF540CFDD}">
      <dgm:prSet/>
      <dgm:spPr/>
      <dgm:t>
        <a:bodyPr/>
        <a:lstStyle/>
        <a:p>
          <a:endParaRPr lang="ca-ES"/>
        </a:p>
      </dgm:t>
    </dgm:pt>
    <dgm:pt modelId="{EADC5234-73EC-442C-ABE5-E716AEF728E3}" type="sibTrans" cxnId="{6F975758-7BBE-40C0-B7E6-ABBEF540CFDD}">
      <dgm:prSet/>
      <dgm:spPr/>
      <dgm:t>
        <a:bodyPr/>
        <a:lstStyle/>
        <a:p>
          <a:endParaRPr lang="ca-ES"/>
        </a:p>
      </dgm:t>
    </dgm:pt>
    <dgm:pt modelId="{65EA37C6-6011-48A9-802B-5E6B3D7BEF26}">
      <dgm:prSet phldrT="[Text]"/>
      <dgm:spPr/>
      <dgm:t>
        <a:bodyPr/>
        <a:lstStyle/>
        <a:p>
          <a:r>
            <a:rPr lang="ca-ES" dirty="0" smtClean="0"/>
            <a:t>CAES</a:t>
          </a:r>
          <a:endParaRPr lang="ca-ES" dirty="0"/>
        </a:p>
      </dgm:t>
    </dgm:pt>
    <dgm:pt modelId="{DCB0576F-C2E8-4C67-9DDB-68D904882898}" type="parTrans" cxnId="{587CE2AA-7C4D-42E6-9C19-FACD73683691}">
      <dgm:prSet/>
      <dgm:spPr/>
      <dgm:t>
        <a:bodyPr/>
        <a:lstStyle/>
        <a:p>
          <a:endParaRPr lang="ca-ES"/>
        </a:p>
      </dgm:t>
    </dgm:pt>
    <dgm:pt modelId="{BF19FA1C-5B02-4713-B0FC-E2990D72D671}" type="sibTrans" cxnId="{587CE2AA-7C4D-42E6-9C19-FACD73683691}">
      <dgm:prSet/>
      <dgm:spPr/>
      <dgm:t>
        <a:bodyPr/>
        <a:lstStyle/>
        <a:p>
          <a:endParaRPr lang="ca-ES"/>
        </a:p>
      </dgm:t>
    </dgm:pt>
    <dgm:pt modelId="{22C393FF-46BE-4131-A5F9-EAF6CF147ABE}" type="pres">
      <dgm:prSet presAssocID="{3E7AA2CA-0F89-449C-AF34-ED85B5121C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1BF22A4-805E-4D8A-87FA-9224BCCB0062}" type="pres">
      <dgm:prSet presAssocID="{A7832DE3-A143-4DD5-99BB-004922A410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CD1967D-AD08-412E-B68B-2C59A36972A2}" type="pres">
      <dgm:prSet presAssocID="{2178F9EF-D53B-470B-9024-146544E24542}" presName="sibTrans" presStyleCnt="0"/>
      <dgm:spPr/>
    </dgm:pt>
    <dgm:pt modelId="{87DE18DF-16E1-45D6-96F5-7FEC17D01130}" type="pres">
      <dgm:prSet presAssocID="{C2EEF037-EEC5-4BDB-92D8-E5C510B900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C201FB1-1AB6-4497-86DB-0AD67C1D6FE1}" type="pres">
      <dgm:prSet presAssocID="{BDA9D642-3B61-4E06-92DC-9D4BB1537106}" presName="sibTrans" presStyleCnt="0"/>
      <dgm:spPr/>
    </dgm:pt>
    <dgm:pt modelId="{F6E4F572-4FFA-442F-8465-9A5A177390E5}" type="pres">
      <dgm:prSet presAssocID="{EE16CD2F-8378-4B24-A557-334382D276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71D957A-0143-4F82-B452-442EC59A643E}" type="pres">
      <dgm:prSet presAssocID="{EADC5234-73EC-442C-ABE5-E716AEF728E3}" presName="sibTrans" presStyleCnt="0"/>
      <dgm:spPr/>
    </dgm:pt>
    <dgm:pt modelId="{3B7192E7-136A-42AA-B58A-EB11C695B6A8}" type="pres">
      <dgm:prSet presAssocID="{65EA37C6-6011-48A9-802B-5E6B3D7BEF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E0DC824-3D74-4BDA-9BC5-0365C0797F0F}" type="presOf" srcId="{3E7AA2CA-0F89-449C-AF34-ED85B5121C85}" destId="{22C393FF-46BE-4131-A5F9-EAF6CF147ABE}" srcOrd="0" destOrd="0" presId="urn:microsoft.com/office/officeart/2005/8/layout/default"/>
    <dgm:cxn modelId="{7F1E45C0-7E99-4D37-BFB9-60213BAD2A72}" srcId="{3E7AA2CA-0F89-449C-AF34-ED85B5121C85}" destId="{C2EEF037-EEC5-4BDB-92D8-E5C510B900FA}" srcOrd="1" destOrd="0" parTransId="{62814328-7CD9-45E0-8FB1-B87B65065C70}" sibTransId="{BDA9D642-3B61-4E06-92DC-9D4BB1537106}"/>
    <dgm:cxn modelId="{FDA16C4C-C12B-44A6-8AD6-EBA4F932B649}" type="presOf" srcId="{EE16CD2F-8378-4B24-A557-334382D27667}" destId="{F6E4F572-4FFA-442F-8465-9A5A177390E5}" srcOrd="0" destOrd="0" presId="urn:microsoft.com/office/officeart/2005/8/layout/default"/>
    <dgm:cxn modelId="{587CE2AA-7C4D-42E6-9C19-FACD73683691}" srcId="{3E7AA2CA-0F89-449C-AF34-ED85B5121C85}" destId="{65EA37C6-6011-48A9-802B-5E6B3D7BEF26}" srcOrd="3" destOrd="0" parTransId="{DCB0576F-C2E8-4C67-9DDB-68D904882898}" sibTransId="{BF19FA1C-5B02-4713-B0FC-E2990D72D671}"/>
    <dgm:cxn modelId="{6D6D8C4F-8BF4-47AE-9488-652F659EE4CE}" type="presOf" srcId="{C2EEF037-EEC5-4BDB-92D8-E5C510B900FA}" destId="{87DE18DF-16E1-45D6-96F5-7FEC17D01130}" srcOrd="0" destOrd="0" presId="urn:microsoft.com/office/officeart/2005/8/layout/default"/>
    <dgm:cxn modelId="{DA672386-5367-4718-92FB-6F1DC6F5EEA1}" srcId="{3E7AA2CA-0F89-449C-AF34-ED85B5121C85}" destId="{A7832DE3-A143-4DD5-99BB-004922A41016}" srcOrd="0" destOrd="0" parTransId="{5AB66209-9300-498F-85F7-FEDE6D2B7428}" sibTransId="{2178F9EF-D53B-470B-9024-146544E24542}"/>
    <dgm:cxn modelId="{6F975758-7BBE-40C0-B7E6-ABBEF540CFDD}" srcId="{3E7AA2CA-0F89-449C-AF34-ED85B5121C85}" destId="{EE16CD2F-8378-4B24-A557-334382D27667}" srcOrd="2" destOrd="0" parTransId="{E1042397-7158-4F26-BAB1-0003DF4ADA96}" sibTransId="{EADC5234-73EC-442C-ABE5-E716AEF728E3}"/>
    <dgm:cxn modelId="{CB849DCC-ED05-430F-8E52-483F8CD58089}" type="presOf" srcId="{A7832DE3-A143-4DD5-99BB-004922A41016}" destId="{31BF22A4-805E-4D8A-87FA-9224BCCB0062}" srcOrd="0" destOrd="0" presId="urn:microsoft.com/office/officeart/2005/8/layout/default"/>
    <dgm:cxn modelId="{4CF4BFE6-87C8-4413-A4B3-C40F953161FA}" type="presOf" srcId="{65EA37C6-6011-48A9-802B-5E6B3D7BEF26}" destId="{3B7192E7-136A-42AA-B58A-EB11C695B6A8}" srcOrd="0" destOrd="0" presId="urn:microsoft.com/office/officeart/2005/8/layout/default"/>
    <dgm:cxn modelId="{F148163D-6C97-44AC-9EF7-74A4CAFE0EE2}" type="presParOf" srcId="{22C393FF-46BE-4131-A5F9-EAF6CF147ABE}" destId="{31BF22A4-805E-4D8A-87FA-9224BCCB0062}" srcOrd="0" destOrd="0" presId="urn:microsoft.com/office/officeart/2005/8/layout/default"/>
    <dgm:cxn modelId="{6EFEE62F-0528-4EEC-AD60-82B7D90C428D}" type="presParOf" srcId="{22C393FF-46BE-4131-A5F9-EAF6CF147ABE}" destId="{5CD1967D-AD08-412E-B68B-2C59A36972A2}" srcOrd="1" destOrd="0" presId="urn:microsoft.com/office/officeart/2005/8/layout/default"/>
    <dgm:cxn modelId="{8BDA5C73-D9C0-4358-8E7C-E8BCEE636EA8}" type="presParOf" srcId="{22C393FF-46BE-4131-A5F9-EAF6CF147ABE}" destId="{87DE18DF-16E1-45D6-96F5-7FEC17D01130}" srcOrd="2" destOrd="0" presId="urn:microsoft.com/office/officeart/2005/8/layout/default"/>
    <dgm:cxn modelId="{75978352-41C1-47FB-9831-AEC57EAC2B9F}" type="presParOf" srcId="{22C393FF-46BE-4131-A5F9-EAF6CF147ABE}" destId="{7C201FB1-1AB6-4497-86DB-0AD67C1D6FE1}" srcOrd="3" destOrd="0" presId="urn:microsoft.com/office/officeart/2005/8/layout/default"/>
    <dgm:cxn modelId="{A20EA7B8-6619-4AA4-9D03-1D9D2AFC2E15}" type="presParOf" srcId="{22C393FF-46BE-4131-A5F9-EAF6CF147ABE}" destId="{F6E4F572-4FFA-442F-8465-9A5A177390E5}" srcOrd="4" destOrd="0" presId="urn:microsoft.com/office/officeart/2005/8/layout/default"/>
    <dgm:cxn modelId="{68328E48-5810-4419-BBF1-C36B48747610}" type="presParOf" srcId="{22C393FF-46BE-4131-A5F9-EAF6CF147ABE}" destId="{171D957A-0143-4F82-B452-442EC59A643E}" srcOrd="5" destOrd="0" presId="urn:microsoft.com/office/officeart/2005/8/layout/default"/>
    <dgm:cxn modelId="{B71CA84D-782B-4D08-83B5-832AB45EDBB8}" type="presParOf" srcId="{22C393FF-46BE-4131-A5F9-EAF6CF147ABE}" destId="{3B7192E7-136A-42AA-B58A-EB11C695B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22A4-805E-4D8A-87FA-9224BCCB0062}">
      <dsp:nvSpPr>
        <dsp:cNvPr id="0" name=""/>
        <dsp:cNvSpPr/>
      </dsp:nvSpPr>
      <dsp:spPr>
        <a:xfrm>
          <a:off x="935625" y="3363"/>
          <a:ext cx="4183777" cy="25102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kern="1200" dirty="0" smtClean="0"/>
            <a:t>MOVES III</a:t>
          </a:r>
          <a:endParaRPr lang="ca-ES" sz="5500" kern="1200" dirty="0"/>
        </a:p>
      </dsp:txBody>
      <dsp:txXfrm>
        <a:off x="935625" y="3363"/>
        <a:ext cx="4183777" cy="2510266"/>
      </dsp:txXfrm>
    </dsp:sp>
    <dsp:sp modelId="{87DE18DF-16E1-45D6-96F5-7FEC17D01130}">
      <dsp:nvSpPr>
        <dsp:cNvPr id="0" name=""/>
        <dsp:cNvSpPr/>
      </dsp:nvSpPr>
      <dsp:spPr>
        <a:xfrm>
          <a:off x="5537780" y="3363"/>
          <a:ext cx="4183777" cy="2510266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kern="1200" dirty="0" smtClean="0"/>
            <a:t>BONIFICACIÓ IRPF</a:t>
          </a:r>
          <a:endParaRPr lang="ca-ES" sz="5500" kern="1200" dirty="0"/>
        </a:p>
      </dsp:txBody>
      <dsp:txXfrm>
        <a:off x="5537780" y="3363"/>
        <a:ext cx="4183777" cy="2510266"/>
      </dsp:txXfrm>
    </dsp:sp>
    <dsp:sp modelId="{F6E4F572-4FFA-442F-8465-9A5A177390E5}">
      <dsp:nvSpPr>
        <dsp:cNvPr id="0" name=""/>
        <dsp:cNvSpPr/>
      </dsp:nvSpPr>
      <dsp:spPr>
        <a:xfrm>
          <a:off x="935625" y="2932007"/>
          <a:ext cx="4183777" cy="2510266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kern="1200" dirty="0" smtClean="0"/>
            <a:t>BONIFICACIÓ MUNICIPAL</a:t>
          </a:r>
          <a:endParaRPr lang="ca-ES" sz="5500" kern="1200" dirty="0"/>
        </a:p>
      </dsp:txBody>
      <dsp:txXfrm>
        <a:off x="935625" y="2932007"/>
        <a:ext cx="4183777" cy="2510266"/>
      </dsp:txXfrm>
    </dsp:sp>
    <dsp:sp modelId="{3B7192E7-136A-42AA-B58A-EB11C695B6A8}">
      <dsp:nvSpPr>
        <dsp:cNvPr id="0" name=""/>
        <dsp:cNvSpPr/>
      </dsp:nvSpPr>
      <dsp:spPr>
        <a:xfrm>
          <a:off x="5537780" y="2932007"/>
          <a:ext cx="4183777" cy="251026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500" kern="1200" dirty="0" smtClean="0"/>
            <a:t>CAES</a:t>
          </a:r>
          <a:endParaRPr lang="ca-ES" sz="5500" kern="1200" dirty="0"/>
        </a:p>
      </dsp:txBody>
      <dsp:txXfrm>
        <a:off x="5537780" y="2932007"/>
        <a:ext cx="4183777" cy="2510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97C8-F5E7-41CC-A73B-88F837D14311}" type="datetimeFigureOut">
              <a:rPr lang="ca-ES" smtClean="0"/>
              <a:t>30/09/2025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C433-50EA-46D4-B284-BF8EF48C468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033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69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248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03446" y="1556792"/>
            <a:ext cx="7521013" cy="1752600"/>
          </a:xfrm>
        </p:spPr>
        <p:txBody>
          <a:bodyPr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5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2958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" y="-27384"/>
            <a:ext cx="12181031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620688"/>
            <a:ext cx="9326827" cy="360040"/>
          </a:xfrm>
        </p:spPr>
        <p:txBody>
          <a:bodyPr>
            <a:noAutofit/>
          </a:bodyPr>
          <a:lstStyle>
            <a:lvl1pPr algn="l"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487488" y="1124745"/>
            <a:ext cx="5327109" cy="151216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 dirty="0"/>
              <a:t>El estilo de texto del patrón</a:t>
            </a:r>
          </a:p>
        </p:txBody>
      </p:sp>
      <p:sp>
        <p:nvSpPr>
          <p:cNvPr id="18" name="Contenidor de text 17"/>
          <p:cNvSpPr>
            <a:spLocks noGrp="1"/>
          </p:cNvSpPr>
          <p:nvPr>
            <p:ph type="body" sz="quarter" idx="10"/>
          </p:nvPr>
        </p:nvSpPr>
        <p:spPr>
          <a:xfrm>
            <a:off x="1469981" y="2172522"/>
            <a:ext cx="5394105" cy="358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20" name="Contenidor d'imatge 19"/>
          <p:cNvSpPr>
            <a:spLocks noGrp="1"/>
          </p:cNvSpPr>
          <p:nvPr>
            <p:ph type="pic" sz="quarter" idx="11"/>
          </p:nvPr>
        </p:nvSpPr>
        <p:spPr>
          <a:xfrm>
            <a:off x="7152118" y="1196976"/>
            <a:ext cx="4224967" cy="4608289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0" y="6309321"/>
            <a:ext cx="2628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7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 10"/>
          <p:cNvGrpSpPr/>
          <p:nvPr userDrawn="1"/>
        </p:nvGrpSpPr>
        <p:grpSpPr>
          <a:xfrm>
            <a:off x="2806462" y="5970486"/>
            <a:ext cx="9300070" cy="746891"/>
            <a:chOff x="2031470" y="5926748"/>
            <a:chExt cx="6989700" cy="840611"/>
          </a:xfrm>
          <a:solidFill>
            <a:schemeClr val="bg1">
              <a:lumMod val="95000"/>
            </a:schemeClr>
          </a:solidFill>
        </p:grpSpPr>
        <p:sp>
          <p:nvSpPr>
            <p:cNvPr id="12" name="QuadreDeText 11"/>
            <p:cNvSpPr txBox="1"/>
            <p:nvPr userDrawn="1"/>
          </p:nvSpPr>
          <p:spPr>
            <a:xfrm>
              <a:off x="5292080" y="5926748"/>
              <a:ext cx="3729090" cy="840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800" b="1" i="1" dirty="0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EnergiaNeta</a:t>
              </a:r>
              <a:endParaRPr lang="ca-ES" sz="1800" b="1" i="1" dirty="0" smtClean="0">
                <a:solidFill>
                  <a:srgbClr val="D6111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ca-ES" sz="1800" b="1" i="1" dirty="0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1800" b="1" i="1" dirty="0">
                <a:solidFill>
                  <a:srgbClr val="D6111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3" name="Imatg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4536" b="-6802"/>
            <a:stretch/>
          </p:blipFill>
          <p:spPr>
            <a:xfrm>
              <a:off x="2031470" y="6090520"/>
              <a:ext cx="2813485" cy="615554"/>
            </a:xfrm>
            <a:prstGeom prst="rect">
              <a:avLst/>
            </a:prstGeom>
            <a:grpFill/>
          </p:spPr>
        </p:pic>
        <p:cxnSp>
          <p:nvCxnSpPr>
            <p:cNvPr id="14" name="Connector recte 13"/>
            <p:cNvCxnSpPr/>
            <p:nvPr userDrawn="1"/>
          </p:nvCxnSpPr>
          <p:spPr>
            <a:xfrm>
              <a:off x="5076056" y="6162782"/>
              <a:ext cx="0" cy="363176"/>
            </a:xfrm>
            <a:prstGeom prst="line">
              <a:avLst/>
            </a:prstGeom>
            <a:grpFill/>
            <a:ln>
              <a:solidFill>
                <a:srgbClr val="E00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idor de text 2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57600" y="398465"/>
            <a:ext cx="7823200" cy="1319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 smtClean="0"/>
              <a:t>TÍTOL DE LA PRESENTACIÓ</a:t>
            </a:r>
            <a:endParaRPr lang="ca-ES" dirty="0"/>
          </a:p>
        </p:txBody>
      </p:sp>
      <p:sp>
        <p:nvSpPr>
          <p:cNvPr id="29" name="Contenidor de text 19"/>
          <p:cNvSpPr>
            <a:spLocks noGrp="1"/>
          </p:cNvSpPr>
          <p:nvPr userDrawn="1">
            <p:ph type="body" sz="quarter" idx="10"/>
          </p:nvPr>
        </p:nvSpPr>
        <p:spPr>
          <a:xfrm>
            <a:off x="2708627" y="1718444"/>
            <a:ext cx="7508173" cy="173513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500" b="1">
                <a:solidFill>
                  <a:srgbClr val="D61117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a-ES" dirty="0" smtClean="0"/>
              <a:t>Feu clic aquí per editar estils</a:t>
            </a:r>
          </a:p>
        </p:txBody>
      </p:sp>
      <p:pic>
        <p:nvPicPr>
          <p:cNvPr id="17" name="Imagen 13"/>
          <p:cNvPicPr>
            <a:picLocks noChangeAspect="1"/>
          </p:cNvPicPr>
          <p:nvPr userDrawn="1"/>
        </p:nvPicPr>
        <p:blipFill rotWithShape="1">
          <a:blip r:embed="rId3"/>
          <a:srcRect l="61485" b="-13619"/>
          <a:stretch/>
        </p:blipFill>
        <p:spPr>
          <a:xfrm>
            <a:off x="10538046" y="6692059"/>
            <a:ext cx="1386033" cy="152241"/>
          </a:xfrm>
          <a:prstGeom prst="rect">
            <a:avLst/>
          </a:prstGeom>
        </p:spPr>
      </p:pic>
      <p:grpSp>
        <p:nvGrpSpPr>
          <p:cNvPr id="18" name="Agrupa 17"/>
          <p:cNvGrpSpPr/>
          <p:nvPr userDrawn="1"/>
        </p:nvGrpSpPr>
        <p:grpSpPr>
          <a:xfrm>
            <a:off x="-747" y="-33867"/>
            <a:ext cx="1688723" cy="6882747"/>
            <a:chOff x="-6910" y="0"/>
            <a:chExt cx="1266542" cy="6882747"/>
          </a:xfrm>
        </p:grpSpPr>
        <p:sp>
          <p:nvSpPr>
            <p:cNvPr id="19" name="Triangle rectangle 11"/>
            <p:cNvSpPr/>
            <p:nvPr/>
          </p:nvSpPr>
          <p:spPr>
            <a:xfrm>
              <a:off x="-6909" y="4019782"/>
              <a:ext cx="1101912" cy="2329670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0069B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  <p:sp>
          <p:nvSpPr>
            <p:cNvPr id="20" name="Triangle rectangle 12"/>
            <p:cNvSpPr/>
            <p:nvPr/>
          </p:nvSpPr>
          <p:spPr>
            <a:xfrm>
              <a:off x="-6909" y="3369431"/>
              <a:ext cx="1079029" cy="2312356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0069B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  <p:sp>
          <p:nvSpPr>
            <p:cNvPr id="21" name="Triangle rectangle 13"/>
            <p:cNvSpPr/>
            <p:nvPr/>
          </p:nvSpPr>
          <p:spPr>
            <a:xfrm>
              <a:off x="-6909" y="1346120"/>
              <a:ext cx="1248561" cy="267366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0069B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  <p:sp>
          <p:nvSpPr>
            <p:cNvPr id="22" name="Triangle rectangle 14"/>
            <p:cNvSpPr/>
            <p:nvPr/>
          </p:nvSpPr>
          <p:spPr>
            <a:xfrm>
              <a:off x="-6909" y="638"/>
              <a:ext cx="1236938" cy="2682312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0069B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  <p:sp>
          <p:nvSpPr>
            <p:cNvPr id="23" name="Triangle rectangle 15"/>
            <p:cNvSpPr/>
            <p:nvPr/>
          </p:nvSpPr>
          <p:spPr>
            <a:xfrm>
              <a:off x="-6909" y="0"/>
              <a:ext cx="1266541" cy="1341794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0069B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  <p:sp>
          <p:nvSpPr>
            <p:cNvPr id="24" name="Triangle rectangle 23"/>
            <p:cNvSpPr/>
            <p:nvPr/>
          </p:nvSpPr>
          <p:spPr>
            <a:xfrm>
              <a:off x="-6910" y="5681788"/>
              <a:ext cx="1079029" cy="1200959"/>
            </a:xfrm>
            <a:prstGeom prst="rtTriangle">
              <a:avLst/>
            </a:prstGeom>
            <a:solidFill>
              <a:srgbClr val="0069B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416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14C2-76A4-4931-90DB-CD418C620827}" type="datetimeFigureOut">
              <a:rPr lang="ca-ES" smtClean="0"/>
              <a:t>30/09/2025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386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5722-FAF3-4155-869F-EFB6D2872C3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3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" y="0"/>
            <a:ext cx="1218103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7" y="6093297"/>
            <a:ext cx="3091091" cy="4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 8"/>
          <p:cNvGrpSpPr/>
          <p:nvPr userDrawn="1"/>
        </p:nvGrpSpPr>
        <p:grpSpPr>
          <a:xfrm>
            <a:off x="2806462" y="5970486"/>
            <a:ext cx="9300070" cy="746891"/>
            <a:chOff x="2031470" y="5926748"/>
            <a:chExt cx="6989700" cy="840611"/>
          </a:xfrm>
          <a:solidFill>
            <a:schemeClr val="bg1">
              <a:lumMod val="95000"/>
            </a:schemeClr>
          </a:solidFill>
        </p:grpSpPr>
        <p:sp>
          <p:nvSpPr>
            <p:cNvPr id="10" name="QuadreDeText 9"/>
            <p:cNvSpPr txBox="1"/>
            <p:nvPr userDrawn="1"/>
          </p:nvSpPr>
          <p:spPr>
            <a:xfrm>
              <a:off x="5292080" y="5926748"/>
              <a:ext cx="3729090" cy="840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800" b="1" i="1" dirty="0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EnergiaNeta</a:t>
              </a:r>
              <a:endParaRPr lang="ca-ES" sz="1800" b="1" i="1" dirty="0" smtClean="0">
                <a:solidFill>
                  <a:srgbClr val="D6111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ca-ES" sz="1800" b="1" i="1" dirty="0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 smtClean="0">
                  <a:solidFill>
                    <a:srgbClr val="D6111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1800" b="1" i="1" dirty="0">
                <a:solidFill>
                  <a:srgbClr val="D6111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1" name="Imatge 10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4536" b="-6802"/>
            <a:stretch/>
          </p:blipFill>
          <p:spPr>
            <a:xfrm>
              <a:off x="2031470" y="6090520"/>
              <a:ext cx="2813485" cy="615554"/>
            </a:xfrm>
            <a:prstGeom prst="rect">
              <a:avLst/>
            </a:prstGeom>
            <a:grpFill/>
          </p:spPr>
        </p:pic>
        <p:cxnSp>
          <p:nvCxnSpPr>
            <p:cNvPr id="12" name="Connector recte 11"/>
            <p:cNvCxnSpPr/>
            <p:nvPr userDrawn="1"/>
          </p:nvCxnSpPr>
          <p:spPr>
            <a:xfrm>
              <a:off x="5076056" y="6162782"/>
              <a:ext cx="0" cy="363176"/>
            </a:xfrm>
            <a:prstGeom prst="line">
              <a:avLst/>
            </a:prstGeom>
            <a:grpFill/>
            <a:ln>
              <a:solidFill>
                <a:srgbClr val="E00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36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3472" y="1340768"/>
            <a:ext cx="10225136" cy="2439144"/>
          </a:xfrm>
        </p:spPr>
        <p:txBody>
          <a:bodyPr>
            <a:noAutofit/>
          </a:bodyPr>
          <a:lstStyle/>
          <a:p>
            <a:r>
              <a:rPr lang="ca-ES" sz="6000" dirty="0" smtClean="0">
                <a:solidFill>
                  <a:srgbClr val="00ADEA"/>
                </a:solidFill>
                <a:latin typeface="Arial Black" panose="020B0A04020102020204" pitchFamily="34" charset="0"/>
              </a:rPr>
              <a:t>Monetitzar l’estalvi energètic de la flota de vehicles</a:t>
            </a:r>
            <a:endParaRPr lang="ca-ES" sz="6000" dirty="0">
              <a:latin typeface="Arial Black" panose="020B0A04020102020204" pitchFamily="34" charset="0"/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4367808" y="4931622"/>
            <a:ext cx="56407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b="1" kern="1200">
                <a:solidFill>
                  <a:srgbClr val="00B0F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500" b="0" noProof="0" dirty="0" smtClean="0"/>
              <a:t>Assumpta Farran </a:t>
            </a:r>
            <a:endParaRPr kumimoji="0" lang="ca-ES" sz="1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Institut Català d'Energia - ICAEN</a:t>
            </a:r>
          </a:p>
        </p:txBody>
      </p:sp>
    </p:spTree>
    <p:extLst>
      <p:ext uri="{BB962C8B-B14F-4D97-AF65-F5344CB8AC3E}">
        <p14:creationId xmlns:p14="http://schemas.microsoft.com/office/powerpoint/2010/main" val="35593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04193" y="62936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Les flotes de vehicles elèctrics poden enfortir</a:t>
            </a:r>
            <a:r>
              <a:rPr lang="ca-ES" dirty="0"/>
              <a:t>, donar robustesa i flexibilitat al sistema elèctric</a:t>
            </a:r>
            <a:br>
              <a:rPr lang="ca-ES" dirty="0"/>
            </a:b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10</a:t>
            </a:fld>
            <a:endParaRPr lang="ca-ES"/>
          </a:p>
        </p:txBody>
      </p:sp>
      <p:sp>
        <p:nvSpPr>
          <p:cNvPr id="5" name="Títol 2"/>
          <p:cNvSpPr>
            <a:spLocks noGrp="1"/>
          </p:cNvSpPr>
          <p:nvPr>
            <p:ph idx="1"/>
          </p:nvPr>
        </p:nvSpPr>
        <p:spPr>
          <a:xfrm>
            <a:off x="704193" y="2706584"/>
            <a:ext cx="10972800" cy="4525963"/>
          </a:xfrm>
        </p:spPr>
        <p:txBody>
          <a:bodyPr>
            <a:normAutofit fontScale="97500"/>
          </a:bodyPr>
          <a:lstStyle/>
          <a:p>
            <a:pPr algn="l"/>
            <a:r>
              <a:rPr lang="ca-ES" dirty="0" smtClean="0"/>
              <a:t>SRAD. Servei de resposta activa de la demanda</a:t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Mercats de Capacitat</a:t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Serveis de Balanç</a:t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Restriccions tècniques</a:t>
            </a:r>
            <a:endParaRPr lang="ca-ES" dirty="0"/>
          </a:p>
        </p:txBody>
      </p:sp>
      <p:sp>
        <p:nvSpPr>
          <p:cNvPr id="3" name="Clau de tancament 2"/>
          <p:cNvSpPr/>
          <p:nvPr/>
        </p:nvSpPr>
        <p:spPr>
          <a:xfrm>
            <a:off x="5059017" y="4403035"/>
            <a:ext cx="1530626" cy="153062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6937512" y="5005323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Mercat de serveis d’ajustos</a:t>
            </a:r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10366513" y="7126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1026" name="Picture 2" descr="851,923 vectores de stock y arte vectorial de Balanza peso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59" y="1536640"/>
            <a:ext cx="2729034" cy="27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6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743606" y="756746"/>
            <a:ext cx="10972800" cy="4525963"/>
          </a:xfrm>
        </p:spPr>
        <p:txBody>
          <a:bodyPr/>
          <a:lstStyle/>
          <a:p>
            <a:endParaRPr lang="ca-ES" dirty="0" smtClean="0"/>
          </a:p>
          <a:p>
            <a:r>
              <a:rPr lang="ca-ES" dirty="0" smtClean="0"/>
              <a:t>Retribució que reben els consumidors per adaptar la seva demanda elèctrica a les necessitats del sistema elèctric</a:t>
            </a:r>
          </a:p>
          <a:p>
            <a:r>
              <a:rPr lang="ca-ES" dirty="0" smtClean="0"/>
              <a:t>Els consumidors ajuden a la robustesa de la xarxa elèctrica (</a:t>
            </a:r>
            <a:r>
              <a:rPr lang="es-ES" dirty="0"/>
              <a:t>P.O. 7.5 de Red </a:t>
            </a:r>
            <a:r>
              <a:rPr lang="es-ES" dirty="0" smtClean="0"/>
              <a:t>Eléctrica)</a:t>
            </a:r>
          </a:p>
          <a:p>
            <a:r>
              <a:rPr lang="es-ES" dirty="0" err="1" smtClean="0"/>
              <a:t>Requisits</a:t>
            </a:r>
            <a:r>
              <a:rPr lang="es-ES" dirty="0" smtClean="0"/>
              <a:t> </a:t>
            </a:r>
            <a:r>
              <a:rPr lang="es-ES" dirty="0" err="1" smtClean="0"/>
              <a:t>mínims</a:t>
            </a:r>
            <a:r>
              <a:rPr lang="es-ES" dirty="0" smtClean="0"/>
              <a:t> de potencia 0,1 MW ( cada </a:t>
            </a:r>
            <a:r>
              <a:rPr lang="es-ES" dirty="0" err="1" smtClean="0"/>
              <a:t>unitat</a:t>
            </a:r>
            <a:r>
              <a:rPr lang="es-ES" dirty="0" smtClean="0"/>
              <a:t> física)</a:t>
            </a:r>
            <a:endParaRPr lang="ca-ES" dirty="0"/>
          </a:p>
          <a:p>
            <a:r>
              <a:rPr lang="ca-ES" dirty="0" smtClean="0"/>
              <a:t>Que els petits i mitjans consumidors també puguin participar en la resposta activa de la demanda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4697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dirty="0"/>
              <a:t>Preparant-se els nous models de negoci associats a l’agregació de la demanda i les tecnologies digitals per a habilitar-los</a:t>
            </a:r>
            <a:br>
              <a:rPr lang="ca-ES" sz="2800" dirty="0"/>
            </a:br>
            <a:endParaRPr lang="ca-ES" sz="28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/>
          <a:srcRect l="35898" t="56261" r="30412" b="30575"/>
          <a:stretch/>
        </p:blipFill>
        <p:spPr>
          <a:xfrm>
            <a:off x="2581775" y="2176721"/>
            <a:ext cx="6164317" cy="1292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2687" y="38111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b="0" dirty="0" smtClean="0"/>
              <a:t>RD </a:t>
            </a:r>
            <a:r>
              <a:rPr lang="es-ES" b="0" dirty="0" smtClean="0"/>
              <a:t> Real Decreto-ley 17/2022, del 20 de septiembre, fue establecida en su disposición adicional primera y articuló el detalle técnico de funcionamiento del servicio en su Anexo II</a:t>
            </a:r>
          </a:p>
          <a:p>
            <a:endParaRPr lang="es-ES" dirty="0"/>
          </a:p>
          <a:p>
            <a:r>
              <a:rPr lang="es-ES" b="0" dirty="0" smtClean="0"/>
              <a:t>P.O.7.5 de Red </a:t>
            </a:r>
            <a:r>
              <a:rPr lang="es-ES" b="0" dirty="0" err="1" smtClean="0"/>
              <a:t>Elèctrica</a:t>
            </a:r>
            <a:endParaRPr lang="ca-ES" b="0" dirty="0" smtClean="0"/>
          </a:p>
        </p:txBody>
      </p:sp>
      <p:sp>
        <p:nvSpPr>
          <p:cNvPr id="7" name="QuadreDeText 6"/>
          <p:cNvSpPr txBox="1"/>
          <p:nvPr/>
        </p:nvSpPr>
        <p:spPr>
          <a:xfrm>
            <a:off x="2362200" y="1590261"/>
            <a:ext cx="26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Subhastes de Serveis SRAD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8362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ETS – II comerç d’emissions CO2 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13</a:t>
            </a:fld>
            <a:endParaRPr lang="ca-ES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609600" y="1500810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La Directiva (UE) 2023/959 del </a:t>
            </a:r>
            <a:r>
              <a:rPr lang="es-ES" dirty="0" err="1" smtClean="0"/>
              <a:t>Parlament</a:t>
            </a:r>
            <a:r>
              <a:rPr lang="es-ES" dirty="0" smtClean="0"/>
              <a:t> </a:t>
            </a:r>
            <a:r>
              <a:rPr lang="es-ES" dirty="0" err="1" smtClean="0"/>
              <a:t>Europeu</a:t>
            </a:r>
            <a:r>
              <a:rPr lang="es-ES" dirty="0" smtClean="0"/>
              <a:t> </a:t>
            </a:r>
            <a:r>
              <a:rPr lang="es-ES" dirty="0"/>
              <a:t>i</a:t>
            </a:r>
            <a:r>
              <a:rPr lang="es-ES" dirty="0" smtClean="0"/>
              <a:t> </a:t>
            </a:r>
            <a:r>
              <a:rPr lang="es-ES" dirty="0"/>
              <a:t>del </a:t>
            </a:r>
            <a:r>
              <a:rPr lang="es-ES" dirty="0" smtClean="0"/>
              <a:t>Consell </a:t>
            </a:r>
            <a:r>
              <a:rPr lang="es-ES" dirty="0"/>
              <a:t>de 10 de </a:t>
            </a:r>
            <a:r>
              <a:rPr lang="es-ES" dirty="0" err="1" smtClean="0"/>
              <a:t>maig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2023 </a:t>
            </a:r>
            <a:r>
              <a:rPr lang="es-ES" dirty="0" err="1" smtClean="0"/>
              <a:t>estableix</a:t>
            </a:r>
            <a:r>
              <a:rPr lang="es-ES" dirty="0" smtClean="0"/>
              <a:t> un </a:t>
            </a:r>
            <a:r>
              <a:rPr lang="es-ES" dirty="0" err="1" smtClean="0"/>
              <a:t>nou</a:t>
            </a:r>
            <a:r>
              <a:rPr lang="es-ES" dirty="0" smtClean="0"/>
              <a:t> </a:t>
            </a:r>
            <a:r>
              <a:rPr lang="es-ES" dirty="0" err="1" smtClean="0"/>
              <a:t>règim</a:t>
            </a:r>
            <a:r>
              <a:rPr lang="es-ES" dirty="0" smtClean="0"/>
              <a:t> de </a:t>
            </a:r>
            <a:r>
              <a:rPr lang="ca-ES" dirty="0" smtClean="0"/>
              <a:t>Comerç de drets d’emissions per a edificis i el transport per carretera</a:t>
            </a:r>
          </a:p>
          <a:p>
            <a:pPr marL="0" indent="0">
              <a:buNone/>
            </a:pPr>
            <a:endParaRPr lang="ca-ES" dirty="0" smtClean="0"/>
          </a:p>
          <a:p>
            <a:r>
              <a:rPr lang="es-ES" dirty="0"/>
              <a:t>Este nuevo régimen se aplica al </a:t>
            </a:r>
            <a:r>
              <a:rPr lang="es-ES" dirty="0">
                <a:solidFill>
                  <a:srgbClr val="00B0F0"/>
                </a:solidFill>
              </a:rPr>
              <a:t>despacho a consumo de combustibles </a:t>
            </a:r>
            <a:r>
              <a:rPr lang="es-ES" dirty="0"/>
              <a:t>que se utilizan para la combustión en los sectores de los edificios</a:t>
            </a:r>
            <a:r>
              <a:rPr lang="es-ES" dirty="0">
                <a:solidFill>
                  <a:srgbClr val="00B0F0"/>
                </a:solidFill>
              </a:rPr>
              <a:t>, el transporte por carretera </a:t>
            </a:r>
            <a:r>
              <a:rPr lang="es-ES" dirty="0"/>
              <a:t>y otros sectores. Se regulan las emisiones de CO2 de los consumos de estos combustibles.</a:t>
            </a: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r>
              <a:rPr lang="es-ES" sz="3000" dirty="0">
                <a:solidFill>
                  <a:srgbClr val="00B0F0"/>
                </a:solidFill>
              </a:rPr>
              <a:t>Es un sistema aguas arriba</a:t>
            </a:r>
            <a:r>
              <a:rPr lang="es-ES" sz="3000" dirty="0"/>
              <a:t>, es decir, el sujeto regulado, y que dispone de autorización de emisión para este régimen, no será el que emite los gases de efecto invernadero a la atmósfera (consumidor final del combustible) sino aquel que lo distribuye o comercializa para consumo por un tercero. Este régimen excluye explícitamente a los consumidores finales de los combustibles utilizados en estos sectores.</a:t>
            </a:r>
            <a:endParaRPr lang="ca-ES" sz="3000" dirty="0"/>
          </a:p>
        </p:txBody>
      </p:sp>
    </p:spTree>
    <p:extLst>
      <p:ext uri="{BB962C8B-B14F-4D97-AF65-F5344CB8AC3E}">
        <p14:creationId xmlns:p14="http://schemas.microsoft.com/office/powerpoint/2010/main" val="28718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839416" y="719667"/>
          <a:ext cx="10657184" cy="544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4511824" y="2249577"/>
            <a:ext cx="161294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4.500€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750€ </a:t>
            </a:r>
            <a:endParaRPr kumimoji="0" lang="ca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9696400" y="2505090"/>
            <a:ext cx="161294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3.000€</a:t>
            </a:r>
            <a:endParaRPr kumimoji="0" lang="ca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944596" y="5589240"/>
            <a:ext cx="122341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250€</a:t>
            </a:r>
            <a:endParaRPr kumimoji="0" lang="ca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9913148" y="5430122"/>
            <a:ext cx="122341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750€</a:t>
            </a:r>
            <a:endParaRPr kumimoji="0" lang="ca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DE18DF-16E1-45D6-96F5-7FEC17D01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4F572-4FFA-442F-8465-9A5A1773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192E7-136A-42AA-B58A-EB11C695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Fons Nacional d’Eficiència Energètica  i sistema CAE</a:t>
            </a:r>
            <a:endParaRPr lang="ca-ES" dirty="0" smtClean="0"/>
          </a:p>
          <a:p>
            <a:r>
              <a:rPr lang="ca-ES" dirty="0" smtClean="0"/>
              <a:t>Flotes de vehicles elèctrics per reforçar la xarxa elèctrica</a:t>
            </a:r>
            <a:endParaRPr lang="ca-ES" dirty="0" smtClean="0"/>
          </a:p>
          <a:p>
            <a:r>
              <a:rPr lang="ca-ES" dirty="0" smtClean="0"/>
              <a:t>ETS 2: regim de comerç de drets </a:t>
            </a:r>
            <a:r>
              <a:rPr lang="ca-ES" dirty="0" smtClean="0"/>
              <a:t>d’emissions aplicat al transport per carretera. Fons Social Climàtic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77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F0"/>
                </a:solidFill>
              </a:rPr>
              <a:t>Política energètica i climàtica europea</a:t>
            </a:r>
            <a:endParaRPr lang="ca-ES" dirty="0">
              <a:solidFill>
                <a:srgbClr val="00B0F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a-ES" b="1" dirty="0"/>
              <a:t>Directiva 2012/27/UE: 20% d'energia </a:t>
            </a:r>
            <a:r>
              <a:rPr lang="ca-ES" b="1" dirty="0" smtClean="0"/>
              <a:t>primària</a:t>
            </a:r>
            <a:r>
              <a:rPr lang="ca-ES" b="1" dirty="0"/>
              <a:t> al 2020 respecte a les projeccions</a:t>
            </a:r>
            <a:r>
              <a:rPr lang="ca-ES" dirty="0"/>
              <a:t> </a:t>
            </a:r>
            <a:r>
              <a:rPr lang="ca-ES" dirty="0" smtClean="0"/>
              <a:t>(</a:t>
            </a:r>
            <a:r>
              <a:rPr lang="ca-ES" dirty="0" smtClean="0">
                <a:solidFill>
                  <a:srgbClr val="FF0000"/>
                </a:solidFill>
              </a:rPr>
              <a:t>Paquet 20-20-20</a:t>
            </a:r>
            <a:r>
              <a:rPr lang="ca-ES" dirty="0" smtClean="0"/>
              <a:t>)</a:t>
            </a:r>
          </a:p>
          <a:p>
            <a:pPr lvl="1"/>
            <a:r>
              <a:rPr lang="ca-ES" dirty="0" smtClean="0"/>
              <a:t> </a:t>
            </a:r>
            <a:r>
              <a:rPr lang="es-ES" dirty="0"/>
              <a:t>Ley </a:t>
            </a:r>
            <a:r>
              <a:rPr lang="es-ES" dirty="0" smtClean="0"/>
              <a:t>18/2014: </a:t>
            </a:r>
            <a:r>
              <a:rPr lang="es-ES" dirty="0"/>
              <a:t>crea el FNEE i el SNOEE. Tambe </a:t>
            </a:r>
            <a:r>
              <a:rPr lang="es-ES" dirty="0" smtClean="0"/>
              <a:t>”</a:t>
            </a:r>
            <a:r>
              <a:rPr lang="es-ES" dirty="0" err="1" smtClean="0"/>
              <a:t>esmenta</a:t>
            </a:r>
            <a:r>
              <a:rPr lang="es-ES" dirty="0" smtClean="0"/>
              <a:t>” de forma alternativa </a:t>
            </a:r>
            <a:r>
              <a:rPr lang="es-ES" dirty="0"/>
              <a:t>el sistema CAE que </a:t>
            </a:r>
            <a:r>
              <a:rPr lang="es-ES" dirty="0" err="1"/>
              <a:t>fins</a:t>
            </a:r>
            <a:r>
              <a:rPr lang="es-ES" dirty="0"/>
              <a:t> el 2023 no es </a:t>
            </a:r>
            <a:r>
              <a:rPr lang="es-ES" dirty="0" err="1" smtClean="0"/>
              <a:t>regularà</a:t>
            </a:r>
            <a:r>
              <a:rPr lang="es-ES" dirty="0" smtClean="0"/>
              <a:t>. </a:t>
            </a:r>
            <a:r>
              <a:rPr lang="es-ES" dirty="0"/>
              <a:t>També regula la </a:t>
            </a:r>
            <a:r>
              <a:rPr lang="es-ES" dirty="0" err="1">
                <a:solidFill>
                  <a:srgbClr val="FF0000"/>
                </a:solidFill>
              </a:rPr>
              <a:t>retribució</a:t>
            </a:r>
            <a:r>
              <a:rPr lang="es-ES" dirty="0">
                <a:solidFill>
                  <a:srgbClr val="FF0000"/>
                </a:solidFill>
              </a:rPr>
              <a:t> al PVPC</a:t>
            </a:r>
            <a:r>
              <a:rPr lang="es-ES" dirty="0"/>
              <a:t> ( </a:t>
            </a:r>
            <a:r>
              <a:rPr lang="es-ES" dirty="0" err="1"/>
              <a:t>cost</a:t>
            </a:r>
            <a:r>
              <a:rPr lang="es-ES" dirty="0"/>
              <a:t> de </a:t>
            </a:r>
            <a:r>
              <a:rPr lang="es-ES" dirty="0" err="1"/>
              <a:t>contribució</a:t>
            </a:r>
            <a:r>
              <a:rPr lang="es-ES" dirty="0"/>
              <a:t> al FNEE) que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inclou</a:t>
            </a:r>
            <a:r>
              <a:rPr lang="es-ES" dirty="0"/>
              <a:t> en el </a:t>
            </a:r>
            <a:r>
              <a:rPr lang="es-ES" dirty="0" err="1"/>
              <a:t>cost</a:t>
            </a:r>
            <a:r>
              <a:rPr lang="es-ES" dirty="0"/>
              <a:t> variable </a:t>
            </a:r>
            <a:r>
              <a:rPr lang="es-ES" dirty="0" err="1"/>
              <a:t>horari</a:t>
            </a:r>
            <a:r>
              <a:rPr lang="es-ES" dirty="0"/>
              <a:t> de </a:t>
            </a:r>
            <a:r>
              <a:rPr lang="es-ES" dirty="0" err="1" smtClean="0"/>
              <a:t>comercialització</a:t>
            </a:r>
            <a:r>
              <a:rPr lang="es-ES" dirty="0" smtClean="0"/>
              <a:t> 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RD </a:t>
            </a:r>
            <a:r>
              <a:rPr lang="es-ES" dirty="0" smtClean="0"/>
              <a:t>36/2023 de </a:t>
            </a:r>
            <a:r>
              <a:rPr lang="es-ES" dirty="0"/>
              <a:t>24 de enero, por el que se establece un sistema de Certificados de Ahorro Energético.  </a:t>
            </a:r>
            <a:r>
              <a:rPr lang="es-ES" dirty="0" smtClean="0"/>
              <a:t>(contempla les </a:t>
            </a:r>
            <a:r>
              <a:rPr lang="es-ES" dirty="0" err="1" smtClean="0"/>
              <a:t>modificacions</a:t>
            </a:r>
            <a:r>
              <a:rPr lang="es-ES" dirty="0" smtClean="0"/>
              <a:t> de la directiva del 2018) (</a:t>
            </a:r>
            <a:r>
              <a:rPr lang="es-ES" dirty="0" err="1" smtClean="0">
                <a:solidFill>
                  <a:srgbClr val="FF0000"/>
                </a:solidFill>
              </a:rPr>
              <a:t>Clean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</a:t>
            </a:r>
            <a:r>
              <a:rPr lang="es-ES" dirty="0" err="1" smtClean="0">
                <a:solidFill>
                  <a:srgbClr val="FF0000"/>
                </a:solidFill>
              </a:rPr>
              <a:t>nergy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</a:t>
            </a:r>
            <a:r>
              <a:rPr lang="es-ES" dirty="0" err="1" smtClean="0">
                <a:solidFill>
                  <a:srgbClr val="FF0000"/>
                </a:solidFill>
              </a:rPr>
              <a:t>ackage</a:t>
            </a:r>
            <a:r>
              <a:rPr lang="es-ES" dirty="0" smtClean="0"/>
              <a:t>)</a:t>
            </a:r>
          </a:p>
          <a:p>
            <a:pPr lvl="1"/>
            <a:r>
              <a:rPr lang="ca-ES" dirty="0" err="1"/>
              <a:t>Orden</a:t>
            </a:r>
            <a:r>
              <a:rPr lang="ca-ES" dirty="0"/>
              <a:t> TED/815/2023, de 18 de </a:t>
            </a:r>
            <a:r>
              <a:rPr lang="ca-ES" dirty="0" err="1"/>
              <a:t>julio</a:t>
            </a:r>
            <a:r>
              <a:rPr lang="ca-ES" dirty="0"/>
              <a:t>, por la que se </a:t>
            </a:r>
            <a:r>
              <a:rPr lang="ca-ES" dirty="0" err="1"/>
              <a:t>desarrolla</a:t>
            </a:r>
            <a:r>
              <a:rPr lang="ca-ES" dirty="0"/>
              <a:t> </a:t>
            </a:r>
            <a:r>
              <a:rPr lang="ca-ES" dirty="0" err="1"/>
              <a:t>parcialmente</a:t>
            </a:r>
            <a:r>
              <a:rPr lang="ca-ES" dirty="0"/>
              <a:t> el Real Decret 36/2023. La </a:t>
            </a:r>
            <a:r>
              <a:rPr lang="ca-ES" dirty="0" err="1"/>
              <a:t>finalidad</a:t>
            </a:r>
            <a:r>
              <a:rPr lang="ca-ES" dirty="0"/>
              <a:t> de esta </a:t>
            </a:r>
            <a:r>
              <a:rPr lang="ca-ES" dirty="0" err="1"/>
              <a:t>orden</a:t>
            </a:r>
            <a:r>
              <a:rPr lang="ca-ES" dirty="0"/>
              <a:t> es </a:t>
            </a:r>
            <a:r>
              <a:rPr lang="ca-ES" dirty="0" err="1"/>
              <a:t>garantizar</a:t>
            </a:r>
            <a:r>
              <a:rPr lang="ca-ES" dirty="0"/>
              <a:t> la correcta </a:t>
            </a:r>
            <a:r>
              <a:rPr lang="ca-ES" dirty="0" err="1"/>
              <a:t>implantación</a:t>
            </a:r>
            <a:r>
              <a:rPr lang="ca-ES" dirty="0"/>
              <a:t> y </a:t>
            </a:r>
            <a:r>
              <a:rPr lang="ca-ES" dirty="0" err="1"/>
              <a:t>funcionalidad</a:t>
            </a:r>
            <a:r>
              <a:rPr lang="ca-ES" dirty="0"/>
              <a:t> del sistema de </a:t>
            </a:r>
            <a:r>
              <a:rPr lang="ca-ES" dirty="0" err="1"/>
              <a:t>Certificados</a:t>
            </a:r>
            <a:r>
              <a:rPr lang="ca-ES" dirty="0"/>
              <a:t> de </a:t>
            </a:r>
            <a:r>
              <a:rPr lang="ca-ES" dirty="0" err="1"/>
              <a:t>Ahorro</a:t>
            </a:r>
            <a:r>
              <a:rPr lang="ca-ES" dirty="0"/>
              <a:t> </a:t>
            </a:r>
            <a:r>
              <a:rPr lang="ca-ES" dirty="0" err="1" smtClean="0"/>
              <a:t>Energético</a:t>
            </a:r>
            <a:r>
              <a:rPr lang="ca-ES" dirty="0" smtClean="0"/>
              <a:t> ( encara no s’ha aprovat la directiva de 2023)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70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FNEE versus CAE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4</a:t>
            </a:fld>
            <a:endParaRPr lang="ca-ES"/>
          </a:p>
        </p:txBody>
      </p:sp>
      <p:pic>
        <p:nvPicPr>
          <p:cNvPr id="5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46" t="43481" r="28339" b="4692"/>
          <a:stretch/>
        </p:blipFill>
        <p:spPr>
          <a:xfrm>
            <a:off x="1515717" y="1988620"/>
            <a:ext cx="6997148" cy="3796748"/>
          </a:xfrm>
          <a:prstGeom prst="rect">
            <a:avLst/>
          </a:prstGeom>
        </p:spPr>
      </p:pic>
      <p:sp>
        <p:nvSpPr>
          <p:cNvPr id="6" name="Fletxa dreta 5"/>
          <p:cNvSpPr/>
          <p:nvPr/>
        </p:nvSpPr>
        <p:spPr>
          <a:xfrm>
            <a:off x="8408504" y="27133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9640957" y="2415209"/>
            <a:ext cx="104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MOVES I</a:t>
            </a:r>
          </a:p>
          <a:p>
            <a:r>
              <a:rPr lang="ca-ES" dirty="0" smtClean="0"/>
              <a:t>MOVES II</a:t>
            </a:r>
            <a:endParaRPr lang="ca-ES" dirty="0"/>
          </a:p>
        </p:txBody>
      </p:sp>
      <p:sp>
        <p:nvSpPr>
          <p:cNvPr id="8" name="Rectangle 7"/>
          <p:cNvSpPr/>
          <p:nvPr/>
        </p:nvSpPr>
        <p:spPr>
          <a:xfrm>
            <a:off x="4273826" y="1848678"/>
            <a:ext cx="1162878" cy="14511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3382617" y="3823993"/>
            <a:ext cx="1162878" cy="14511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txa dreta 9"/>
          <p:cNvSpPr/>
          <p:nvPr/>
        </p:nvSpPr>
        <p:spPr>
          <a:xfrm>
            <a:off x="7653130" y="43533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/>
          <p:cNvSpPr txBox="1"/>
          <p:nvPr/>
        </p:nvSpPr>
        <p:spPr>
          <a:xfrm>
            <a:off x="8895522" y="4244009"/>
            <a:ext cx="228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Incentivant els estalvis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690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B0F0"/>
                </a:solidFill>
              </a:rPr>
              <a:t>Fit for 55. Es doble l’esforç d’obligacions d’estalvi</a:t>
            </a:r>
            <a:endParaRPr lang="ca-ES" dirty="0">
              <a:solidFill>
                <a:srgbClr val="00B0F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ca-ES" b="1" dirty="0"/>
              <a:t>Directiva </a:t>
            </a:r>
            <a:r>
              <a:rPr lang="ca-ES" b="1" dirty="0" smtClean="0"/>
              <a:t>2023/1791/UE (setembre) </a:t>
            </a:r>
            <a:r>
              <a:rPr lang="ca-ES" b="1" dirty="0"/>
              <a:t> 11,7% d'estalvi d'energia </a:t>
            </a:r>
            <a:r>
              <a:rPr lang="ca-ES" b="1" dirty="0" smtClean="0"/>
              <a:t>final</a:t>
            </a:r>
            <a:r>
              <a:rPr lang="ca-ES" b="1" dirty="0"/>
              <a:t> al 2030 respecte a l'escenari 2020. Amb obligació jurídica</a:t>
            </a:r>
            <a:r>
              <a:rPr lang="ca-ES" b="1" dirty="0" smtClean="0"/>
              <a:t>.) </a:t>
            </a:r>
            <a:r>
              <a:rPr lang="ca-ES" b="1" dirty="0">
                <a:solidFill>
                  <a:srgbClr val="FF0000"/>
                </a:solidFill>
              </a:rPr>
              <a:t>Fit for 55 (pacte verd de la </a:t>
            </a:r>
            <a:r>
              <a:rPr lang="ca-ES" b="1" dirty="0" smtClean="0">
                <a:solidFill>
                  <a:srgbClr val="FF0000"/>
                </a:solidFill>
              </a:rPr>
              <a:t>UE)</a:t>
            </a:r>
          </a:p>
          <a:p>
            <a:pPr marL="0" indent="0" fontAlgn="base">
              <a:buNone/>
            </a:pPr>
            <a:r>
              <a:rPr lang="ca-ES" b="1" dirty="0"/>
              <a:t> </a:t>
            </a:r>
            <a:r>
              <a:rPr lang="ca-ES" b="1" dirty="0" smtClean="0"/>
              <a:t> </a:t>
            </a:r>
            <a:r>
              <a:rPr lang="ca-ES" b="1" dirty="0">
                <a:solidFill>
                  <a:srgbClr val="FF0000"/>
                </a:solidFill>
              </a:rPr>
              <a:t>E</a:t>
            </a:r>
            <a:r>
              <a:rPr lang="ca-ES" b="1" dirty="0" smtClean="0">
                <a:solidFill>
                  <a:srgbClr val="FF0000"/>
                </a:solidFill>
              </a:rPr>
              <a:t>s </a:t>
            </a:r>
            <a:r>
              <a:rPr lang="ca-ES" b="1" dirty="0">
                <a:solidFill>
                  <a:srgbClr val="FF0000"/>
                </a:solidFill>
              </a:rPr>
              <a:t>dobla l'esforç respecte a la dècada anterior</a:t>
            </a:r>
            <a:r>
              <a:rPr lang="ca-ES" dirty="0">
                <a:solidFill>
                  <a:srgbClr val="FF0000"/>
                </a:solidFill>
              </a:rPr>
              <a:t> </a:t>
            </a:r>
            <a:endParaRPr lang="ca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dirty="0"/>
          </a:p>
          <a:p>
            <a:r>
              <a:rPr lang="es-ES" i="1" dirty="0"/>
              <a:t>Orden TED/268/2024, de 20 de marzo, por la que se establecen las obligaciones de ahorro energético, el cumplimiento mediante Certificados de Ahorro Energético y la aportación mínima al Fondo Nacional de Eficiencia Energética para el año 2024.</a:t>
            </a:r>
            <a:endParaRPr lang="ca-ES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ca-ES" dirty="0" smtClean="0">
                <a:solidFill>
                  <a:srgbClr val="FF0000"/>
                </a:solidFill>
              </a:rPr>
              <a:t>- </a:t>
            </a:r>
            <a:r>
              <a:rPr lang="ca-ES" b="1" dirty="0" smtClean="0"/>
              <a:t>2016 – 2023 : 100% FNEE</a:t>
            </a:r>
          </a:p>
          <a:p>
            <a:pPr marL="0" indent="0" fontAlgn="base">
              <a:buNone/>
            </a:pPr>
            <a:r>
              <a:rPr lang="ca-ES" dirty="0" smtClean="0"/>
              <a:t>- </a:t>
            </a:r>
            <a:r>
              <a:rPr lang="ca-ES" b="1" dirty="0" smtClean="0"/>
              <a:t> </a:t>
            </a:r>
            <a:r>
              <a:rPr lang="ca-ES" b="1" dirty="0"/>
              <a:t>2024: 375 </a:t>
            </a:r>
            <a:r>
              <a:rPr lang="ca-ES" b="1" dirty="0" err="1"/>
              <a:t>Ktep</a:t>
            </a:r>
            <a:r>
              <a:rPr lang="ca-ES" b="1" dirty="0"/>
              <a:t> obligacions d'estalvi ( 35% mínim al FNEE)</a:t>
            </a:r>
            <a:r>
              <a:rPr lang="ca-ES" dirty="0"/>
              <a:t> </a:t>
            </a:r>
          </a:p>
          <a:p>
            <a:pPr marL="0" indent="0" fontAlgn="base">
              <a:buNone/>
            </a:pPr>
            <a:r>
              <a:rPr lang="ca-ES" b="1" dirty="0" smtClean="0"/>
              <a:t>- 2025</a:t>
            </a:r>
            <a:r>
              <a:rPr lang="ca-ES" b="1" dirty="0"/>
              <a:t>: 500 </a:t>
            </a:r>
            <a:r>
              <a:rPr lang="ca-ES" b="1" dirty="0" err="1"/>
              <a:t>Ktep</a:t>
            </a:r>
            <a:r>
              <a:rPr lang="ca-ES" b="1" dirty="0"/>
              <a:t> (20% mínim al FNEE)</a:t>
            </a:r>
            <a:r>
              <a:rPr lang="ca-ES" dirty="0"/>
              <a:t> </a:t>
            </a:r>
            <a:r>
              <a:rPr lang="ca-ES" dirty="0" smtClean="0"/>
              <a:t>. Orientatiu</a:t>
            </a:r>
            <a:endParaRPr lang="ca-ES" dirty="0"/>
          </a:p>
          <a:p>
            <a:pPr fontAlgn="base">
              <a:buFontTx/>
              <a:buChar char="-"/>
            </a:pPr>
            <a:r>
              <a:rPr lang="ca-ES" b="1" dirty="0" smtClean="0"/>
              <a:t>2026</a:t>
            </a:r>
            <a:r>
              <a:rPr lang="ca-ES" b="1" dirty="0"/>
              <a:t>: 810 </a:t>
            </a:r>
            <a:r>
              <a:rPr lang="ca-ES" b="1" dirty="0" err="1"/>
              <a:t>KTep</a:t>
            </a:r>
            <a:r>
              <a:rPr lang="ca-ES" b="1" dirty="0"/>
              <a:t> ( 10% mínim </a:t>
            </a:r>
            <a:r>
              <a:rPr lang="ca-ES" b="1" dirty="0" smtClean="0"/>
              <a:t>al FNEE)</a:t>
            </a:r>
          </a:p>
          <a:p>
            <a:pPr fontAlgn="base">
              <a:buFontTx/>
              <a:buChar char="-"/>
            </a:pPr>
            <a:endParaRPr lang="ca-ES" b="1" dirty="0"/>
          </a:p>
          <a:p>
            <a:pPr fontAlgn="base">
              <a:buFontTx/>
              <a:buChar char="-"/>
            </a:pPr>
            <a:r>
              <a:rPr lang="ca-ES" dirty="0" smtClean="0">
                <a:solidFill>
                  <a:srgbClr val="FF0000"/>
                </a:solidFill>
              </a:rPr>
              <a:t>2017 el FNEE eren uns 200 M € anuals el consumidor pagava uns 0,2-0,26 €/</a:t>
            </a:r>
            <a:r>
              <a:rPr lang="ca-ES" dirty="0" err="1" smtClean="0">
                <a:solidFill>
                  <a:srgbClr val="FF0000"/>
                </a:solidFill>
              </a:rPr>
              <a:t>MWh</a:t>
            </a:r>
            <a:endParaRPr lang="ca-ES" dirty="0" smtClean="0">
              <a:solidFill>
                <a:srgbClr val="FF0000"/>
              </a:solidFill>
            </a:endParaRPr>
          </a:p>
          <a:p>
            <a:pPr fontAlgn="base">
              <a:buFontTx/>
              <a:buChar char="-"/>
            </a:pPr>
            <a:r>
              <a:rPr lang="ca-ES" dirty="0" smtClean="0">
                <a:solidFill>
                  <a:srgbClr val="FF0000"/>
                </a:solidFill>
              </a:rPr>
              <a:t>2024 el FNEE + CAE 795 M € anuals on el consumidor ho retribuirà amb 0,97 €/</a:t>
            </a:r>
            <a:r>
              <a:rPr lang="ca-ES" dirty="0" err="1" smtClean="0">
                <a:solidFill>
                  <a:srgbClr val="FF0000"/>
                </a:solidFill>
              </a:rPr>
              <a:t>MWh</a:t>
            </a:r>
            <a:r>
              <a:rPr lang="ca-ES" dirty="0" smtClean="0">
                <a:solidFill>
                  <a:srgbClr val="FF0000"/>
                </a:solidFill>
              </a:rPr>
              <a:t> i al 2025 amb 1,429 €/</a:t>
            </a:r>
            <a:r>
              <a:rPr lang="ca-ES" dirty="0" err="1" smtClean="0">
                <a:solidFill>
                  <a:srgbClr val="FF0000"/>
                </a:solidFill>
              </a:rPr>
              <a:t>MWh</a:t>
            </a:r>
            <a:endParaRPr lang="ca-E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935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Sistema CAE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6</a:t>
            </a:fld>
            <a:endParaRPr lang="ca-ES"/>
          </a:p>
        </p:txBody>
      </p:sp>
      <p:pic>
        <p:nvPicPr>
          <p:cNvPr id="5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5" t="39701" r="19579" b="11394"/>
          <a:stretch/>
        </p:blipFill>
        <p:spPr>
          <a:xfrm>
            <a:off x="1679713" y="2047461"/>
            <a:ext cx="8835887" cy="34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8850926" cy="360040"/>
          </a:xfrm>
        </p:spPr>
        <p:txBody>
          <a:bodyPr/>
          <a:lstStyle/>
          <a:p>
            <a:r>
              <a:rPr lang="ca-ES" sz="2400" dirty="0" smtClean="0">
                <a:latin typeface="Arial Black" panose="020B0A04020102020204" pitchFamily="34" charset="0"/>
              </a:rPr>
              <a:t>Funcionament del sistema del sistema </a:t>
            </a:r>
            <a:r>
              <a:rPr lang="ca-ES" sz="2400" dirty="0" err="1" smtClean="0">
                <a:latin typeface="Arial Black" panose="020B0A04020102020204" pitchFamily="34" charset="0"/>
              </a:rPr>
              <a:t>caes</a:t>
            </a:r>
            <a:endParaRPr lang="ca-ES" sz="2400" dirty="0">
              <a:latin typeface="Arial Black" panose="020B0A04020102020204" pitchFamily="34" charset="0"/>
            </a:endParaRPr>
          </a:p>
        </p:txBody>
      </p:sp>
      <p:grpSp>
        <p:nvGrpSpPr>
          <p:cNvPr id="104" name="Agrupa 103"/>
          <p:cNvGrpSpPr/>
          <p:nvPr/>
        </p:nvGrpSpPr>
        <p:grpSpPr>
          <a:xfrm>
            <a:off x="6005094" y="5168523"/>
            <a:ext cx="927901" cy="437347"/>
            <a:chOff x="1924586" y="1088088"/>
            <a:chExt cx="373861" cy="437347"/>
          </a:xfrm>
        </p:grpSpPr>
        <p:sp>
          <p:nvSpPr>
            <p:cNvPr id="105" name="Fletxa dreta 104"/>
            <p:cNvSpPr/>
            <p:nvPr/>
          </p:nvSpPr>
          <p:spPr>
            <a:xfrm>
              <a:off x="1924586" y="1088088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06" name="Fletxa dreta 4"/>
            <p:cNvSpPr txBox="1"/>
            <p:nvPr/>
          </p:nvSpPr>
          <p:spPr>
            <a:xfrm>
              <a:off x="1924586" y="1175557"/>
              <a:ext cx="261703" cy="26240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Agrupa 106"/>
          <p:cNvGrpSpPr/>
          <p:nvPr/>
        </p:nvGrpSpPr>
        <p:grpSpPr>
          <a:xfrm>
            <a:off x="3373322" y="755598"/>
            <a:ext cx="1562200" cy="1105869"/>
            <a:chOff x="2127101" y="3618692"/>
            <a:chExt cx="1806314" cy="1459150"/>
          </a:xfrm>
        </p:grpSpPr>
        <p:pic>
          <p:nvPicPr>
            <p:cNvPr id="108" name="Imatg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7101" y="3618692"/>
              <a:ext cx="1806314" cy="1459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9" name="QuadreDeText 108"/>
            <p:cNvSpPr txBox="1"/>
            <p:nvPr/>
          </p:nvSpPr>
          <p:spPr>
            <a:xfrm>
              <a:off x="2350457" y="3618692"/>
              <a:ext cx="1456894" cy="3800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CONTRACTE</a:t>
              </a:r>
              <a:endParaRPr kumimoji="0" lang="ca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0" name="Agrupa 109"/>
          <p:cNvGrpSpPr/>
          <p:nvPr/>
        </p:nvGrpSpPr>
        <p:grpSpPr>
          <a:xfrm>
            <a:off x="6746835" y="1620012"/>
            <a:ext cx="1765503" cy="1196517"/>
            <a:chOff x="5926377" y="1905403"/>
            <a:chExt cx="1054461" cy="779553"/>
          </a:xfrm>
        </p:grpSpPr>
        <p:pic>
          <p:nvPicPr>
            <p:cNvPr id="111" name="Imatge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377" y="1905403"/>
              <a:ext cx="1054461" cy="7795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" name="QuadreDeText 111"/>
            <p:cNvSpPr txBox="1"/>
            <p:nvPr/>
          </p:nvSpPr>
          <p:spPr>
            <a:xfrm>
              <a:off x="6043890" y="1916645"/>
              <a:ext cx="8435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CONVENI</a:t>
              </a:r>
            </a:p>
          </p:txBody>
        </p:sp>
      </p:grpSp>
      <p:sp>
        <p:nvSpPr>
          <p:cNvPr id="113" name="QuadreDeText 112"/>
          <p:cNvSpPr txBox="1"/>
          <p:nvPr/>
        </p:nvSpPr>
        <p:spPr>
          <a:xfrm>
            <a:off x="1087328" y="1555325"/>
            <a:ext cx="2356948" cy="14850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Ciutadans | Autònoms | PIMES | Empreses</a:t>
            </a:r>
          </a:p>
        </p:txBody>
      </p:sp>
      <p:sp>
        <p:nvSpPr>
          <p:cNvPr id="114" name="QuadreDeText 113"/>
          <p:cNvSpPr txBox="1"/>
          <p:nvPr/>
        </p:nvSpPr>
        <p:spPr>
          <a:xfrm>
            <a:off x="5671156" y="806482"/>
            <a:ext cx="2062194" cy="666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Intermediaris</a:t>
            </a:r>
          </a:p>
        </p:txBody>
      </p:sp>
      <p:sp>
        <p:nvSpPr>
          <p:cNvPr id="115" name="QuadreDeText 114"/>
          <p:cNvSpPr txBox="1"/>
          <p:nvPr/>
        </p:nvSpPr>
        <p:spPr>
          <a:xfrm>
            <a:off x="7623588" y="5143840"/>
            <a:ext cx="2596858" cy="9399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Gestor autonòmic (ICAEN)</a:t>
            </a:r>
          </a:p>
        </p:txBody>
      </p:sp>
      <p:sp>
        <p:nvSpPr>
          <p:cNvPr id="116" name="QuadreDeText 115"/>
          <p:cNvSpPr txBox="1"/>
          <p:nvPr/>
        </p:nvSpPr>
        <p:spPr>
          <a:xfrm>
            <a:off x="5448711" y="3090488"/>
            <a:ext cx="2708524" cy="12259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Subjecte Delegat / Subjecte Obligat</a:t>
            </a:r>
          </a:p>
        </p:txBody>
      </p:sp>
      <p:grpSp>
        <p:nvGrpSpPr>
          <p:cNvPr id="117" name="Agrupa 116"/>
          <p:cNvGrpSpPr/>
          <p:nvPr/>
        </p:nvGrpSpPr>
        <p:grpSpPr>
          <a:xfrm rot="14887480">
            <a:off x="4332812" y="694696"/>
            <a:ext cx="437347" cy="2285078"/>
            <a:chOff x="5606771" y="1991000"/>
            <a:chExt cx="437347" cy="373861"/>
          </a:xfrm>
        </p:grpSpPr>
        <p:sp>
          <p:nvSpPr>
            <p:cNvPr id="118" name="Fletxa dreta 117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19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Agrupa 119"/>
          <p:cNvGrpSpPr/>
          <p:nvPr/>
        </p:nvGrpSpPr>
        <p:grpSpPr>
          <a:xfrm rot="17625453">
            <a:off x="4217717" y="1859740"/>
            <a:ext cx="437347" cy="2108679"/>
            <a:chOff x="5606771" y="1991000"/>
            <a:chExt cx="437347" cy="373861"/>
          </a:xfrm>
        </p:grpSpPr>
        <p:sp>
          <p:nvSpPr>
            <p:cNvPr id="121" name="Fletxa dreta 120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22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" name="Agrupa 122"/>
          <p:cNvGrpSpPr/>
          <p:nvPr/>
        </p:nvGrpSpPr>
        <p:grpSpPr>
          <a:xfrm rot="5400000">
            <a:off x="8320167" y="3732447"/>
            <a:ext cx="297927" cy="523134"/>
            <a:chOff x="5606771" y="1991000"/>
            <a:chExt cx="437347" cy="373861"/>
          </a:xfrm>
        </p:grpSpPr>
        <p:sp>
          <p:nvSpPr>
            <p:cNvPr id="124" name="Fletxa dreta 123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25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" name="Agrupa 125"/>
          <p:cNvGrpSpPr/>
          <p:nvPr/>
        </p:nvGrpSpPr>
        <p:grpSpPr>
          <a:xfrm rot="2647136">
            <a:off x="4941255" y="4156273"/>
            <a:ext cx="437347" cy="1081149"/>
            <a:chOff x="5606771" y="1991000"/>
            <a:chExt cx="437347" cy="373861"/>
          </a:xfrm>
        </p:grpSpPr>
        <p:sp>
          <p:nvSpPr>
            <p:cNvPr id="127" name="Fletxa dreta 126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28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QuadreDeText 128"/>
          <p:cNvSpPr txBox="1"/>
          <p:nvPr/>
        </p:nvSpPr>
        <p:spPr>
          <a:xfrm>
            <a:off x="2453833" y="5143840"/>
            <a:ext cx="2942753" cy="9194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Coordinador Nacional (MITERD)</a:t>
            </a:r>
          </a:p>
        </p:txBody>
      </p:sp>
      <p:grpSp>
        <p:nvGrpSpPr>
          <p:cNvPr id="130" name="Agrupa 129"/>
          <p:cNvGrpSpPr/>
          <p:nvPr/>
        </p:nvGrpSpPr>
        <p:grpSpPr>
          <a:xfrm rot="10800000">
            <a:off x="5963424" y="5649605"/>
            <a:ext cx="938569" cy="437347"/>
            <a:chOff x="1924586" y="1088088"/>
            <a:chExt cx="373861" cy="437347"/>
          </a:xfrm>
        </p:grpSpPr>
        <p:sp>
          <p:nvSpPr>
            <p:cNvPr id="131" name="Fletxa dreta 130"/>
            <p:cNvSpPr/>
            <p:nvPr/>
          </p:nvSpPr>
          <p:spPr>
            <a:xfrm>
              <a:off x="1924586" y="1088088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32" name="Fletxa dreta 4"/>
            <p:cNvSpPr txBox="1"/>
            <p:nvPr/>
          </p:nvSpPr>
          <p:spPr>
            <a:xfrm>
              <a:off x="1924586" y="1175557"/>
              <a:ext cx="261703" cy="26240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" name="QuadreDeText 132"/>
          <p:cNvSpPr txBox="1"/>
          <p:nvPr/>
        </p:nvSpPr>
        <p:spPr>
          <a:xfrm>
            <a:off x="8888468" y="3062734"/>
            <a:ext cx="2489445" cy="12587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Entitat verificadora (ENAC)</a:t>
            </a:r>
          </a:p>
        </p:txBody>
      </p:sp>
      <p:grpSp>
        <p:nvGrpSpPr>
          <p:cNvPr id="134" name="Agrupa 133"/>
          <p:cNvGrpSpPr/>
          <p:nvPr/>
        </p:nvGrpSpPr>
        <p:grpSpPr>
          <a:xfrm>
            <a:off x="6264906" y="1577717"/>
            <a:ext cx="437347" cy="1479062"/>
            <a:chOff x="5606771" y="1991000"/>
            <a:chExt cx="437347" cy="373861"/>
          </a:xfrm>
        </p:grpSpPr>
        <p:sp>
          <p:nvSpPr>
            <p:cNvPr id="135" name="Fletxa dreta 134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36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Agrupa 136"/>
          <p:cNvGrpSpPr/>
          <p:nvPr/>
        </p:nvGrpSpPr>
        <p:grpSpPr>
          <a:xfrm>
            <a:off x="3136636" y="3154600"/>
            <a:ext cx="1697414" cy="1371680"/>
            <a:chOff x="3808646" y="2978486"/>
            <a:chExt cx="1187553" cy="883887"/>
          </a:xfrm>
        </p:grpSpPr>
        <p:pic>
          <p:nvPicPr>
            <p:cNvPr id="138" name="Imatg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8646" y="2984427"/>
              <a:ext cx="1187553" cy="877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9" name="QuadreDeText 138"/>
            <p:cNvSpPr txBox="1"/>
            <p:nvPr/>
          </p:nvSpPr>
          <p:spPr>
            <a:xfrm>
              <a:off x="4055861" y="2978486"/>
              <a:ext cx="7735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CONVENI</a:t>
              </a:r>
            </a:p>
          </p:txBody>
        </p:sp>
      </p:grpSp>
      <p:grpSp>
        <p:nvGrpSpPr>
          <p:cNvPr id="140" name="Agrupa 139"/>
          <p:cNvGrpSpPr/>
          <p:nvPr/>
        </p:nvGrpSpPr>
        <p:grpSpPr>
          <a:xfrm rot="16200000">
            <a:off x="8370022" y="3313678"/>
            <a:ext cx="297927" cy="481660"/>
            <a:chOff x="5606771" y="1991000"/>
            <a:chExt cx="437347" cy="373861"/>
          </a:xfrm>
        </p:grpSpPr>
        <p:sp>
          <p:nvSpPr>
            <p:cNvPr id="141" name="Fletxa dreta 140"/>
            <p:cNvSpPr/>
            <p:nvPr/>
          </p:nvSpPr>
          <p:spPr>
            <a:xfrm rot="5400000">
              <a:off x="5638514" y="1959257"/>
              <a:ext cx="373861" cy="437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42" name="Fletxa dreta 6"/>
            <p:cNvSpPr txBox="1"/>
            <p:nvPr/>
          </p:nvSpPr>
          <p:spPr>
            <a:xfrm>
              <a:off x="5694240" y="1991000"/>
              <a:ext cx="262409" cy="26170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8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29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Situació 2024 – agost 2025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8</a:t>
            </a:fld>
            <a:endParaRPr lang="ca-ES"/>
          </a:p>
        </p:txBody>
      </p:sp>
      <p:pic>
        <p:nvPicPr>
          <p:cNvPr id="6" name="Contenidor de contingut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8" t="36478" r="29941" b="14339"/>
          <a:stretch/>
        </p:blipFill>
        <p:spPr>
          <a:xfrm>
            <a:off x="609600" y="2096655"/>
            <a:ext cx="5172363" cy="3057236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l="25667" t="56613" r="28912"/>
          <a:stretch/>
        </p:blipFill>
        <p:spPr>
          <a:xfrm>
            <a:off x="6096000" y="2096655"/>
            <a:ext cx="5865091" cy="32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Evolució sol·licituds admeses transport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04F9-C530-4F57-BFAA-D988D48C7BDA}" type="slidenum">
              <a:rPr lang="ca-ES" smtClean="0"/>
              <a:t>9</a:t>
            </a:fld>
            <a:endParaRPr lang="ca-ES"/>
          </a:p>
        </p:txBody>
      </p:sp>
      <p:pic>
        <p:nvPicPr>
          <p:cNvPr id="3" name="Contenidor de contingut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95" t="35050" r="8802" b="17197"/>
          <a:stretch/>
        </p:blipFill>
        <p:spPr>
          <a:xfrm>
            <a:off x="1052947" y="2115127"/>
            <a:ext cx="5043053" cy="3398981"/>
          </a:xfrm>
          <a:prstGeom prst="rect">
            <a:avLst/>
          </a:prstGeom>
        </p:spPr>
      </p:pic>
      <p:pic>
        <p:nvPicPr>
          <p:cNvPr id="6" name="Contenidor de contingut 2"/>
          <p:cNvPicPr>
            <a:picLocks noChangeAspect="1"/>
          </p:cNvPicPr>
          <p:nvPr/>
        </p:nvPicPr>
        <p:blipFill rotWithShape="1">
          <a:blip r:embed="rId3"/>
          <a:srcRect l="54987" t="59743" r="12597" b="7401"/>
          <a:stretch/>
        </p:blipFill>
        <p:spPr>
          <a:xfrm>
            <a:off x="6714835" y="2576945"/>
            <a:ext cx="4507345" cy="2937163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7444509" y="1911927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Indústria</a:t>
            </a:r>
            <a:endParaRPr lang="ca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2235200" y="1570182"/>
            <a:ext cx="105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transport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4084983" y="1490870"/>
            <a:ext cx="471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Necessitem agregació d’estalvis ( mínim 50 MW)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1901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649BE3784A7468C7AC60517904C42" ma:contentTypeVersion="19" ma:contentTypeDescription="Crea un document nou" ma:contentTypeScope="" ma:versionID="80f7a9f15f12019eb714c64aea8d6e23">
  <xsd:schema xmlns:xsd="http://www.w3.org/2001/XMLSchema" xmlns:xs="http://www.w3.org/2001/XMLSchema" xmlns:p="http://schemas.microsoft.com/office/2006/metadata/properties" xmlns:ns3="72ab1fab-b0f9-4c92-91c8-0a9dfd13c2c3" xmlns:ns4="006e7985-e865-4c24-8716-9e6d9d66ee85" targetNamespace="http://schemas.microsoft.com/office/2006/metadata/properties" ma:root="true" ma:fieldsID="f49b8896ff98631933bf91c8c74855e1" ns3:_="" ns4:_="">
    <xsd:import namespace="72ab1fab-b0f9-4c92-91c8-0a9dfd13c2c3"/>
    <xsd:import namespace="006e7985-e865-4c24-8716-9e6d9d66ee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b1fab-b0f9-4c92-91c8-0a9dfd13c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e7985-e865-4c24-8716-9e6d9d66ee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ab1fab-b0f9-4c92-91c8-0a9dfd13c2c3" xsi:nil="true"/>
  </documentManagement>
</p:properties>
</file>

<file path=customXml/itemProps1.xml><?xml version="1.0" encoding="utf-8"?>
<ds:datastoreItem xmlns:ds="http://schemas.openxmlformats.org/officeDocument/2006/customXml" ds:itemID="{64A81A18-C385-49E9-9139-4FB0E5CFF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b1fab-b0f9-4c92-91c8-0a9dfd13c2c3"/>
    <ds:schemaRef ds:uri="006e7985-e865-4c24-8716-9e6d9d66ee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184739-E515-42AD-A66C-EA8FEA50B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64EF8-5B5B-4A52-AC83-862E317F75E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2ab1fab-b0f9-4c92-91c8-0a9dfd13c2c3"/>
    <ds:schemaRef ds:uri="006e7985-e865-4c24-8716-9e6d9d66ee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851</Words>
  <Application>Microsoft Office PowerPoint</Application>
  <PresentationFormat>Pantalla panoràmica</PresentationFormat>
  <Paragraphs>80</Paragraphs>
  <Slides>14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Tema de Office</vt:lpstr>
      <vt:lpstr>Monetitzar l’estalvi energètic de la flota de vehicles</vt:lpstr>
      <vt:lpstr>Presentació del PowerPoint</vt:lpstr>
      <vt:lpstr>Política energètica i climàtica europea</vt:lpstr>
      <vt:lpstr>FNEE versus CAE</vt:lpstr>
      <vt:lpstr>Fit for 55. Es doble l’esforç d’obligacions d’estalvi</vt:lpstr>
      <vt:lpstr>Sistema CAE</vt:lpstr>
      <vt:lpstr>Funcionament del sistema del sistema caes</vt:lpstr>
      <vt:lpstr>Situació 2024 – agost 2025</vt:lpstr>
      <vt:lpstr>Evolució sol·licituds admeses transport</vt:lpstr>
      <vt:lpstr>Les flotes de vehicles elèctrics poden enfortir, donar robustesa i flexibilitat al sistema elèctric </vt:lpstr>
      <vt:lpstr>Presentació del PowerPoint</vt:lpstr>
      <vt:lpstr>Preparant-se els nous models de negoci associats a l’agregació de la demanda i les tecnologies digitals per a habilitar-los </vt:lpstr>
      <vt:lpstr>ETS – II comerç d’emissions CO2 </vt:lpstr>
      <vt:lpstr>Presentació del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CERTIFICATS D’ESTALVIS ENERGÈTICS I PROGRAMA MOVES III</dc:title>
  <dc:creator>Farran Poca, Maria Assumpta</dc:creator>
  <cp:lastModifiedBy>Farran Poca, Maria Assumpta</cp:lastModifiedBy>
  <cp:revision>42</cp:revision>
  <dcterms:created xsi:type="dcterms:W3CDTF">2025-09-23T09:08:39Z</dcterms:created>
  <dcterms:modified xsi:type="dcterms:W3CDTF">2025-09-30T18:54:29Z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0x0101003C3649BE3784A7468C7AC60517904C42</vt:lpwstr>
  </property>
</Properties>
</file>